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9"/>
  </p:notesMasterIdLst>
  <p:sldIdLst>
    <p:sldId id="256" r:id="rId2"/>
    <p:sldId id="257" r:id="rId3"/>
    <p:sldId id="258" r:id="rId4"/>
    <p:sldId id="259" r:id="rId5"/>
    <p:sldId id="260" r:id="rId6"/>
    <p:sldId id="261" r:id="rId7"/>
    <p:sldId id="262" r:id="rId8"/>
  </p:sldIdLst>
  <p:sldSz cx="9144000" cy="5143500" type="screen16x9"/>
  <p:notesSz cx="5143500" cy="9144000"/>
  <p:defaultTextStyle>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0"/>
    <p:restoredTop sz="94610"/>
  </p:normalViewPr>
  <p:slideViewPr>
    <p:cSldViewPr snapToGrid="0" snapToObjects="1">
      <p:cViewPr varScale="1">
        <p:scale>
          <a:sx n="126" d="100"/>
          <a:sy n="126" d="100"/>
        </p:scale>
        <p:origin x="202" y="91"/>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0922479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1</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2</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3</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4</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5</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6</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7</a:t>
            </a:fld>
            <a:endParaRPr lang="en-US"/>
          </a:p>
        </p:txBody>
      </p:sp>
    </p:spTree>
    <p:extLst>
      <p:ext uri="{BB962C8B-B14F-4D97-AF65-F5344CB8AC3E}">
        <p14:creationId xmlns:p14="http://schemas.microsoft.com/office/powerpoint/2010/main" val="10240869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DEFAULT">
    <p:bg>
      <p:bgRef idx="1001">
        <a:schemeClr val="bg1"/>
      </p:bgRef>
    </p:bg>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name="Slide 1">
    <p:bg>
      <p:bgPr>
        <a:solidFill>
          <a:srgbClr val="F7F9F9"/>
        </a:solidFill>
        <a:effectLst/>
      </p:bgPr>
    </p:bg>
    <p:spTree>
      <p:nvGrpSpPr>
        <p:cNvPr id="1" name=""/>
        <p:cNvGrpSpPr/>
        <p:nvPr/>
      </p:nvGrpSpPr>
      <p:grpSpPr>
        <a:xfrm>
          <a:off x="0" y="0"/>
          <a:ext cx="0" cy="0"/>
          <a:chOff x="0" y="0"/>
          <a:chExt cx="0" cy="0"/>
        </a:xfrm>
      </p:grpSpPr>
      <p:pic>
        <p:nvPicPr>
          <p:cNvPr id="3" name="Image 0" descr="https://pitch-assets-ccb95893-de3f-4266-973c-20049231b248.s3.eu-west-1.amazonaws.com/ca5276b8-6c77-4213-b944-6ae9c8a4e821?pitch-bytes=6071817&amp;pitch-content-type=image%2Fpng"/>
          <p:cNvPicPr>
            <a:picLocks noChangeAspect="1"/>
          </p:cNvPicPr>
          <p:nvPr/>
        </p:nvPicPr>
        <p:blipFill>
          <a:blip r:embed="rId3"/>
          <a:srcRect l="24242" t="474" b="35595"/>
          <a:stretch/>
        </p:blipFill>
        <p:spPr>
          <a:xfrm>
            <a:off x="-734" y="0"/>
            <a:ext cx="9144734" cy="5143500"/>
          </a:xfrm>
          <a:prstGeom prst="rect">
            <a:avLst/>
          </a:prstGeom>
        </p:spPr>
      </p:pic>
      <p:sp>
        <p:nvSpPr>
          <p:cNvPr id="4" name="Text 0"/>
          <p:cNvSpPr/>
          <p:nvPr/>
        </p:nvSpPr>
        <p:spPr>
          <a:xfrm>
            <a:off x="475707" y="2071222"/>
            <a:ext cx="8191202" cy="1000125"/>
          </a:xfrm>
          <a:prstGeom prst="rect">
            <a:avLst/>
          </a:prstGeom>
          <a:noFill/>
          <a:ln/>
        </p:spPr>
        <p:txBody>
          <a:bodyPr wrap="square" lIns="0" tIns="0" rIns="0" bIns="0" rtlCol="0" anchor="ctr"/>
          <a:lstStyle/>
          <a:p>
            <a:pPr algn="ctr">
              <a:lnSpc>
                <a:spcPts val="3960"/>
              </a:lnSpc>
            </a:pPr>
            <a:r>
              <a:rPr lang="en-US" sz="1800" b="1" kern="0" spc="-24" dirty="0">
                <a:solidFill>
                  <a:srgbClr val="111111"/>
                </a:solidFill>
                <a:latin typeface="Noto Serif JP" pitchFamily="34" charset="0"/>
                <a:ea typeface="Noto Serif JP" pitchFamily="34" charset="-122"/>
                <a:cs typeface="Noto Serif JP" pitchFamily="34" charset="-120"/>
              </a:rPr>
              <a:t>Bring Coherency to your Research Portfolio</a:t>
            </a:r>
            <a:endParaRPr lang="en-US" sz="3600" dirty="0"/>
          </a:p>
          <a:p>
            <a:pPr algn="ctr">
              <a:lnSpc>
                <a:spcPts val="3960"/>
              </a:lnSpc>
            </a:pPr>
            <a:r>
              <a:rPr lang="en-US" sz="1800" b="0" kern="0" spc="-24" dirty="0">
                <a:solidFill>
                  <a:srgbClr val="111111"/>
                </a:solidFill>
                <a:latin typeface="Noto Serif JP" pitchFamily="34" charset="0"/>
                <a:ea typeface="Noto Serif JP" pitchFamily="34" charset="-122"/>
                <a:cs typeface="Noto Serif JP" pitchFamily="34" charset="-120"/>
              </a:rPr>
              <a:t>Role of AI in Brainstorming</a:t>
            </a:r>
            <a:endParaRPr lang="en-US" sz="3600" dirty="0"/>
          </a:p>
        </p:txBody>
      </p:sp>
      <p:sp>
        <p:nvSpPr>
          <p:cNvPr id="5" name="Shape 1"/>
          <p:cNvSpPr/>
          <p:nvPr/>
        </p:nvSpPr>
        <p:spPr>
          <a:xfrm>
            <a:off x="-23812" y="0"/>
            <a:ext cx="166688" cy="5143500"/>
          </a:xfrm>
          <a:prstGeom prst="roundRect">
            <a:avLst>
              <a:gd name="adj" fmla="val -548570"/>
            </a:avLst>
          </a:prstGeom>
          <a:solidFill>
            <a:srgbClr val="FFFFFF"/>
          </a:solidFill>
          <a:ln/>
        </p:spPr>
        <p:txBody>
          <a:bodyPr/>
          <a:lstStyle/>
          <a:p>
            <a:endParaRPr lang="en-GB"/>
          </a:p>
        </p:txBody>
      </p:sp>
      <p:sp>
        <p:nvSpPr>
          <p:cNvPr id="6" name="Shape 2"/>
          <p:cNvSpPr/>
          <p:nvPr/>
        </p:nvSpPr>
        <p:spPr>
          <a:xfrm>
            <a:off x="9001163" y="0"/>
            <a:ext cx="166688" cy="5143500"/>
          </a:xfrm>
          <a:prstGeom prst="roundRect">
            <a:avLst>
              <a:gd name="adj" fmla="val -548570"/>
            </a:avLst>
          </a:prstGeom>
          <a:solidFill>
            <a:srgbClr val="FFFFFF"/>
          </a:solidFill>
          <a:ln/>
        </p:spPr>
        <p:txBody>
          <a:bodyPr/>
          <a:lstStyle/>
          <a:p>
            <a:endParaRPr lang="en-GB"/>
          </a:p>
        </p:txBody>
      </p:sp>
      <p:sp>
        <p:nvSpPr>
          <p:cNvPr id="7" name="Shape 3"/>
          <p:cNvSpPr/>
          <p:nvPr/>
        </p:nvSpPr>
        <p:spPr>
          <a:xfrm>
            <a:off x="356" y="-23812"/>
            <a:ext cx="9143398" cy="166688"/>
          </a:xfrm>
          <a:prstGeom prst="roundRect">
            <a:avLst>
              <a:gd name="adj" fmla="val -548570"/>
            </a:avLst>
          </a:prstGeom>
          <a:solidFill>
            <a:srgbClr val="FFFFFF"/>
          </a:solidFill>
          <a:ln/>
        </p:spPr>
        <p:txBody>
          <a:bodyPr/>
          <a:lstStyle/>
          <a:p>
            <a:endParaRPr lang="en-GB"/>
          </a:p>
        </p:txBody>
      </p:sp>
      <p:sp>
        <p:nvSpPr>
          <p:cNvPr id="8" name="Shape 4"/>
          <p:cNvSpPr/>
          <p:nvPr/>
        </p:nvSpPr>
        <p:spPr>
          <a:xfrm>
            <a:off x="356" y="4999813"/>
            <a:ext cx="9143398" cy="166687"/>
          </a:xfrm>
          <a:prstGeom prst="roundRect">
            <a:avLst>
              <a:gd name="adj" fmla="val -548573"/>
            </a:avLst>
          </a:prstGeom>
          <a:solidFill>
            <a:srgbClr val="FFFFFF"/>
          </a:solidFill>
          <a:ln/>
        </p:spPr>
        <p:txBody>
          <a:bodyPr/>
          <a:lstStyle/>
          <a:p>
            <a:endParaRPr lang="en-GB"/>
          </a:p>
        </p:txBody>
      </p:sp>
      <p:sp>
        <p:nvSpPr>
          <p:cNvPr id="9" name="Text 5"/>
          <p:cNvSpPr/>
          <p:nvPr/>
        </p:nvSpPr>
        <p:spPr>
          <a:xfrm>
            <a:off x="6173344" y="4194435"/>
            <a:ext cx="2493020" cy="480060"/>
          </a:xfrm>
          <a:prstGeom prst="rect">
            <a:avLst/>
          </a:prstGeom>
          <a:noFill/>
          <a:ln/>
        </p:spPr>
        <p:txBody>
          <a:bodyPr wrap="none" lIns="0" tIns="0" rIns="0" bIns="0" rtlCol="0" anchor="t">
            <a:spAutoFit/>
          </a:bodyPr>
          <a:lstStyle/>
          <a:p>
            <a:pPr algn="r">
              <a:lnSpc>
                <a:spcPts val="1890"/>
              </a:lnSpc>
            </a:pPr>
            <a:r>
              <a:rPr lang="en-US" sz="1100" b="0" dirty="0">
                <a:solidFill>
                  <a:srgbClr val="444444"/>
                </a:solidFill>
                <a:latin typeface="Noto Serif JP" pitchFamily="34" charset="0"/>
                <a:ea typeface="Noto Serif JP" pitchFamily="34" charset="-122"/>
                <a:cs typeface="Noto Serif JP" pitchFamily="34" charset="-120"/>
              </a:rPr>
              <a:t>Tom Hashimoto, DPhil (Oxon)</a:t>
            </a:r>
            <a:endParaRPr lang="en-US" sz="1050" dirty="0"/>
          </a:p>
          <a:p>
            <a:pPr algn="r">
              <a:lnSpc>
                <a:spcPts val="1890"/>
              </a:lnSpc>
            </a:pPr>
            <a:r>
              <a:rPr lang="en-US" sz="1100" b="0" dirty="0">
                <a:solidFill>
                  <a:srgbClr val="444444"/>
                </a:solidFill>
                <a:latin typeface="Noto Serif JP" pitchFamily="34" charset="0"/>
                <a:ea typeface="Noto Serif JP" pitchFamily="34" charset="-122"/>
                <a:cs typeface="Noto Serif JP" pitchFamily="34" charset="-120"/>
              </a:rPr>
              <a:t>Associate Professor, Vilnius University</a:t>
            </a:r>
            <a:endParaRPr lang="en-US" sz="1050" dirty="0"/>
          </a:p>
        </p:txBody>
      </p:sp>
      <p:sp>
        <p:nvSpPr>
          <p:cNvPr id="10" name="Text 6"/>
          <p:cNvSpPr/>
          <p:nvPr/>
        </p:nvSpPr>
        <p:spPr>
          <a:xfrm>
            <a:off x="4310386" y="3266821"/>
            <a:ext cx="515169" cy="180975"/>
          </a:xfrm>
          <a:prstGeom prst="rect">
            <a:avLst/>
          </a:prstGeom>
          <a:noFill/>
          <a:ln/>
        </p:spPr>
        <p:txBody>
          <a:bodyPr wrap="none" lIns="0" tIns="0" rIns="0" bIns="0" rtlCol="0" anchor="t">
            <a:spAutoFit/>
          </a:bodyPr>
          <a:lstStyle/>
          <a:p>
            <a:pPr algn="l">
              <a:lnSpc>
                <a:spcPts val="1440"/>
              </a:lnSpc>
            </a:pPr>
            <a:r>
              <a:rPr lang="en-US" sz="900" b="0" dirty="0">
                <a:solidFill>
                  <a:srgbClr val="444444"/>
                </a:solidFill>
                <a:latin typeface="Noto Serif JP" pitchFamily="34" charset="0"/>
                <a:ea typeface="Noto Serif JP" pitchFamily="34" charset="-122"/>
                <a:cs typeface="Noto Serif JP" pitchFamily="34" charset="-120"/>
              </a:rPr>
              <a:t>May 2025</a:t>
            </a:r>
            <a:endParaRPr lang="en-US" sz="900" dirty="0"/>
          </a:p>
        </p:txBody>
      </p:sp>
      <p:sp>
        <p:nvSpPr>
          <p:cNvPr id="11" name="Text 7"/>
          <p:cNvSpPr/>
          <p:nvPr/>
        </p:nvSpPr>
        <p:spPr>
          <a:xfrm>
            <a:off x="476250" y="476250"/>
            <a:ext cx="4349279" cy="365760"/>
          </a:xfrm>
          <a:prstGeom prst="rect">
            <a:avLst/>
          </a:prstGeom>
          <a:noFill/>
          <a:ln/>
        </p:spPr>
        <p:txBody>
          <a:bodyPr wrap="square" lIns="0" tIns="0" rIns="0" bIns="0" rtlCol="0" anchor="t"/>
          <a:lstStyle/>
          <a:p>
            <a:pPr algn="l">
              <a:lnSpc>
                <a:spcPts val="1440"/>
              </a:lnSpc>
            </a:pPr>
            <a:r>
              <a:rPr lang="en-US" sz="700" b="0" dirty="0">
                <a:solidFill>
                  <a:srgbClr val="444444"/>
                </a:solidFill>
                <a:latin typeface="Noto Serif JP" pitchFamily="34" charset="0"/>
                <a:ea typeface="Noto Serif JP" pitchFamily="34" charset="-122"/>
                <a:cs typeface="Noto Serif JP" pitchFamily="34" charset="-120"/>
              </a:rPr>
              <a:t>The event is carried out with the financial support of NAWA STER programme Project "Actions towards the internationalization of the Doctoral School of the University of Life Sciences in Lublin (I-SDUPL)</a:t>
            </a:r>
            <a:endParaRPr lang="en-US" sz="900" dirty="0"/>
          </a:p>
        </p:txBody>
      </p:sp>
      <p:pic>
        <p:nvPicPr>
          <p:cNvPr id="12" name="Image 1" descr="https://pitch-assets-ccb95893-de3f-4266-973c-20049231b248.s3.eu-west-1.amazonaws.com/1e83e691-22fb-4880-b5c8-9ea1505dfccc?pitch-bytes=24183&amp;pitch-content-type=image%2Fpng"/>
          <p:cNvPicPr>
            <a:picLocks noChangeAspect="1"/>
          </p:cNvPicPr>
          <p:nvPr/>
        </p:nvPicPr>
        <p:blipFill>
          <a:blip r:embed="rId4"/>
          <a:srcRect/>
          <a:stretch/>
        </p:blipFill>
        <p:spPr>
          <a:xfrm>
            <a:off x="478277" y="923459"/>
            <a:ext cx="3657600" cy="467360"/>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name="Slide 2">
    <p:bg>
      <p:bgPr>
        <a:solidFill>
          <a:srgbClr val="F7F9F9"/>
        </a:solidFill>
        <a:effectLst/>
      </p:bgPr>
    </p:bg>
    <p:spTree>
      <p:nvGrpSpPr>
        <p:cNvPr id="1" name=""/>
        <p:cNvGrpSpPr/>
        <p:nvPr/>
      </p:nvGrpSpPr>
      <p:grpSpPr>
        <a:xfrm>
          <a:off x="0" y="0"/>
          <a:ext cx="0" cy="0"/>
          <a:chOff x="0" y="0"/>
          <a:chExt cx="0" cy="0"/>
        </a:xfrm>
      </p:grpSpPr>
      <p:sp>
        <p:nvSpPr>
          <p:cNvPr id="3" name="Text 0"/>
          <p:cNvSpPr/>
          <p:nvPr/>
        </p:nvSpPr>
        <p:spPr>
          <a:xfrm>
            <a:off x="475956" y="2487040"/>
            <a:ext cx="8192170" cy="500062"/>
          </a:xfrm>
          <a:prstGeom prst="rect">
            <a:avLst/>
          </a:prstGeom>
          <a:noFill/>
          <a:ln/>
        </p:spPr>
        <p:txBody>
          <a:bodyPr wrap="square" lIns="0" tIns="0" rIns="0" bIns="0" rtlCol="0" anchor="t"/>
          <a:lstStyle/>
          <a:p>
            <a:pPr algn="ctr">
              <a:lnSpc>
                <a:spcPts val="3960"/>
              </a:lnSpc>
            </a:pPr>
            <a:r>
              <a:rPr lang="en-US" sz="3600" b="1" kern="0" spc="-24" dirty="0">
                <a:solidFill>
                  <a:srgbClr val="111111"/>
                </a:solidFill>
                <a:latin typeface="Noto Serif JP" pitchFamily="34" charset="0"/>
                <a:ea typeface="Noto Serif JP" pitchFamily="34" charset="-122"/>
                <a:cs typeface="Noto Serif JP" pitchFamily="34" charset="-120"/>
              </a:rPr>
              <a:t>Bit about me</a:t>
            </a:r>
            <a:endParaRPr lang="en-US" sz="3600" dirty="0"/>
          </a:p>
        </p:txBody>
      </p:sp>
      <p:sp>
        <p:nvSpPr>
          <p:cNvPr id="4" name="Text 1"/>
          <p:cNvSpPr/>
          <p:nvPr/>
        </p:nvSpPr>
        <p:spPr>
          <a:xfrm>
            <a:off x="475915" y="2143839"/>
            <a:ext cx="8192170" cy="180975"/>
          </a:xfrm>
          <a:prstGeom prst="rect">
            <a:avLst/>
          </a:prstGeom>
          <a:noFill/>
          <a:ln/>
        </p:spPr>
        <p:txBody>
          <a:bodyPr wrap="square" lIns="0" tIns="0" rIns="0" bIns="0" rtlCol="0" anchor="t"/>
          <a:lstStyle/>
          <a:p>
            <a:pPr algn="ctr">
              <a:lnSpc>
                <a:spcPts val="1440"/>
              </a:lnSpc>
            </a:pPr>
            <a:r>
              <a:rPr lang="en-US" sz="900" b="0" kern="0" spc="240" dirty="0">
                <a:solidFill>
                  <a:srgbClr val="111111"/>
                </a:solidFill>
                <a:latin typeface="Work Sans" pitchFamily="34" charset="0"/>
                <a:ea typeface="Work Sans" pitchFamily="34" charset="-122"/>
                <a:cs typeface="Work Sans" pitchFamily="34" charset="-120"/>
              </a:rPr>
              <a:t>BEFORE WE START…</a:t>
            </a:r>
            <a:endParaRPr lang="en-US" sz="900" dirty="0"/>
          </a:p>
        </p:txBody>
      </p:sp>
      <p:sp>
        <p:nvSpPr>
          <p:cNvPr id="5" name="Shape 2"/>
          <p:cNvSpPr/>
          <p:nvPr/>
        </p:nvSpPr>
        <p:spPr>
          <a:xfrm>
            <a:off x="-23812" y="0"/>
            <a:ext cx="166688" cy="5143500"/>
          </a:xfrm>
          <a:prstGeom prst="roundRect">
            <a:avLst>
              <a:gd name="adj" fmla="val -548570"/>
            </a:avLst>
          </a:prstGeom>
          <a:solidFill>
            <a:srgbClr val="FFFFFF"/>
          </a:solidFill>
          <a:ln/>
        </p:spPr>
        <p:txBody>
          <a:bodyPr/>
          <a:lstStyle/>
          <a:p>
            <a:endParaRPr lang="en-GB"/>
          </a:p>
        </p:txBody>
      </p:sp>
      <p:sp>
        <p:nvSpPr>
          <p:cNvPr id="6" name="Shape 3"/>
          <p:cNvSpPr/>
          <p:nvPr/>
        </p:nvSpPr>
        <p:spPr>
          <a:xfrm>
            <a:off x="9001163" y="0"/>
            <a:ext cx="166688" cy="5143500"/>
          </a:xfrm>
          <a:prstGeom prst="roundRect">
            <a:avLst>
              <a:gd name="adj" fmla="val -548570"/>
            </a:avLst>
          </a:prstGeom>
          <a:solidFill>
            <a:srgbClr val="FFFFFF"/>
          </a:solidFill>
          <a:ln/>
        </p:spPr>
        <p:txBody>
          <a:bodyPr/>
          <a:lstStyle/>
          <a:p>
            <a:endParaRPr lang="en-GB"/>
          </a:p>
        </p:txBody>
      </p:sp>
      <p:sp>
        <p:nvSpPr>
          <p:cNvPr id="7" name="Shape 4"/>
          <p:cNvSpPr/>
          <p:nvPr/>
        </p:nvSpPr>
        <p:spPr>
          <a:xfrm>
            <a:off x="356" y="-23812"/>
            <a:ext cx="9143398" cy="166688"/>
          </a:xfrm>
          <a:prstGeom prst="roundRect">
            <a:avLst>
              <a:gd name="adj" fmla="val -548570"/>
            </a:avLst>
          </a:prstGeom>
          <a:solidFill>
            <a:srgbClr val="FFFFFF"/>
          </a:solidFill>
          <a:ln/>
        </p:spPr>
        <p:txBody>
          <a:bodyPr/>
          <a:lstStyle/>
          <a:p>
            <a:endParaRPr lang="en-GB"/>
          </a:p>
        </p:txBody>
      </p:sp>
      <p:sp>
        <p:nvSpPr>
          <p:cNvPr id="8" name="Shape 5"/>
          <p:cNvSpPr/>
          <p:nvPr/>
        </p:nvSpPr>
        <p:spPr>
          <a:xfrm>
            <a:off x="356" y="4999813"/>
            <a:ext cx="9143398" cy="166687"/>
          </a:xfrm>
          <a:prstGeom prst="roundRect">
            <a:avLst>
              <a:gd name="adj" fmla="val -548573"/>
            </a:avLst>
          </a:prstGeom>
          <a:solidFill>
            <a:srgbClr val="FFFFFF"/>
          </a:solidFill>
          <a:ln/>
        </p:spPr>
        <p:txBody>
          <a:bodyPr/>
          <a:lstStyle/>
          <a:p>
            <a:endParaRPr lang="en-GB"/>
          </a:p>
        </p:txBody>
      </p:sp>
      <p:sp>
        <p:nvSpPr>
          <p:cNvPr id="9" name="Text 6"/>
          <p:cNvSpPr/>
          <p:nvPr/>
        </p:nvSpPr>
        <p:spPr>
          <a:xfrm>
            <a:off x="476250" y="476250"/>
            <a:ext cx="4349279" cy="365760"/>
          </a:xfrm>
          <a:prstGeom prst="rect">
            <a:avLst/>
          </a:prstGeom>
          <a:noFill/>
          <a:ln/>
        </p:spPr>
        <p:txBody>
          <a:bodyPr wrap="square" lIns="0" tIns="0" rIns="0" bIns="0" rtlCol="0" anchor="t"/>
          <a:lstStyle/>
          <a:p>
            <a:pPr algn="l">
              <a:lnSpc>
                <a:spcPts val="1440"/>
              </a:lnSpc>
            </a:pPr>
            <a:r>
              <a:rPr lang="en-US" sz="700" b="0" dirty="0">
                <a:solidFill>
                  <a:srgbClr val="444444"/>
                </a:solidFill>
                <a:latin typeface="Noto Serif JP" pitchFamily="34" charset="0"/>
                <a:ea typeface="Noto Serif JP" pitchFamily="34" charset="-122"/>
                <a:cs typeface="Noto Serif JP" pitchFamily="34" charset="-120"/>
              </a:rPr>
              <a:t>The event is carried out with the financial support of NAWA STER programme Project "Actions towards the internationalization of the Doctoral School of the University of Life Sciences in Lublin (I-SDUPL)</a:t>
            </a:r>
            <a:endParaRPr lang="en-US" sz="900" dirty="0"/>
          </a:p>
        </p:txBody>
      </p:sp>
      <p:pic>
        <p:nvPicPr>
          <p:cNvPr id="10" name="Image 0" descr="https://pitch-assets-ccb95893-de3f-4266-973c-20049231b248.s3.eu-west-1.amazonaws.com/1e83e691-22fb-4880-b5c8-9ea1505dfccc?pitch-bytes=24183&amp;pitch-content-type=image%2Fpng"/>
          <p:cNvPicPr>
            <a:picLocks noChangeAspect="1"/>
          </p:cNvPicPr>
          <p:nvPr/>
        </p:nvPicPr>
        <p:blipFill>
          <a:blip r:embed="rId3"/>
          <a:srcRect/>
          <a:stretch/>
        </p:blipFill>
        <p:spPr>
          <a:xfrm>
            <a:off x="478277" y="923459"/>
            <a:ext cx="3657600" cy="467360"/>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name="Slide 3">
    <p:bg>
      <p:bgPr>
        <a:solidFill>
          <a:srgbClr val="FFFFFF"/>
        </a:solidFill>
        <a:effectLst/>
      </p:bgPr>
    </p:bg>
    <p:spTree>
      <p:nvGrpSpPr>
        <p:cNvPr id="1" name=""/>
        <p:cNvGrpSpPr/>
        <p:nvPr/>
      </p:nvGrpSpPr>
      <p:grpSpPr>
        <a:xfrm>
          <a:off x="0" y="0"/>
          <a:ext cx="0" cy="0"/>
          <a:chOff x="0" y="0"/>
          <a:chExt cx="0" cy="0"/>
        </a:xfrm>
      </p:grpSpPr>
      <p:sp>
        <p:nvSpPr>
          <p:cNvPr id="3" name="Text 0"/>
          <p:cNvSpPr/>
          <p:nvPr/>
        </p:nvSpPr>
        <p:spPr>
          <a:xfrm>
            <a:off x="5048313" y="476567"/>
            <a:ext cx="3619203" cy="714375"/>
          </a:xfrm>
          <a:prstGeom prst="rect">
            <a:avLst/>
          </a:prstGeom>
          <a:noFill/>
          <a:ln/>
        </p:spPr>
        <p:txBody>
          <a:bodyPr wrap="square" lIns="0" tIns="0" rIns="0" bIns="0" rtlCol="0" anchor="t"/>
          <a:lstStyle/>
          <a:p>
            <a:pPr algn="l">
              <a:lnSpc>
                <a:spcPts val="2835"/>
              </a:lnSpc>
            </a:pPr>
            <a:r>
              <a:rPr lang="en-US" sz="2000" b="1" kern="0" spc="-24" dirty="0">
                <a:solidFill>
                  <a:srgbClr val="111111"/>
                </a:solidFill>
                <a:latin typeface="Noto Serif JP" pitchFamily="34" charset="0"/>
                <a:ea typeface="Noto Serif JP" pitchFamily="34" charset="-122"/>
                <a:cs typeface="Noto Serif JP" pitchFamily="34" charset="-120"/>
              </a:rPr>
              <a:t>Modernism</a:t>
            </a:r>
            <a:endParaRPr lang="en-US" sz="2025" dirty="0"/>
          </a:p>
          <a:p>
            <a:pPr algn="l">
              <a:lnSpc>
                <a:spcPts val="2835"/>
              </a:lnSpc>
            </a:pPr>
            <a:r>
              <a:rPr lang="en-US" sz="2000" b="1" kern="0" spc="-24" dirty="0">
                <a:solidFill>
                  <a:srgbClr val="111111"/>
                </a:solidFill>
                <a:latin typeface="Noto Serif JP" pitchFamily="34" charset="0"/>
                <a:ea typeface="Noto Serif JP" pitchFamily="34" charset="-122"/>
                <a:cs typeface="Noto Serif JP" pitchFamily="34" charset="-120"/>
              </a:rPr>
              <a:t>Post-modernism</a:t>
            </a:r>
            <a:endParaRPr lang="en-US" sz="2025" dirty="0"/>
          </a:p>
        </p:txBody>
      </p:sp>
      <p:sp>
        <p:nvSpPr>
          <p:cNvPr id="4" name="Text 1"/>
          <p:cNvSpPr/>
          <p:nvPr/>
        </p:nvSpPr>
        <p:spPr>
          <a:xfrm>
            <a:off x="5048313" y="1614574"/>
            <a:ext cx="3619203" cy="1905000"/>
          </a:xfrm>
          <a:prstGeom prst="rect">
            <a:avLst/>
          </a:prstGeom>
          <a:noFill/>
          <a:ln/>
        </p:spPr>
        <p:txBody>
          <a:bodyPr wrap="square" lIns="0" tIns="0" rIns="0" bIns="0" rtlCol="0" anchor="t"/>
          <a:lstStyle/>
          <a:p>
            <a:pPr marL="190500" indent="-190500" algn="l">
              <a:lnSpc>
                <a:spcPts val="1890"/>
              </a:lnSpc>
              <a:buSzPct val="100000"/>
              <a:buChar char="•"/>
            </a:pPr>
            <a:r>
              <a:rPr lang="en-US" sz="1100" b="0" dirty="0">
                <a:solidFill>
                  <a:srgbClr val="444444"/>
                </a:solidFill>
                <a:latin typeface="Noto Serif JP" pitchFamily="34" charset="0"/>
                <a:ea typeface="Noto Serif JP" pitchFamily="34" charset="-122"/>
                <a:cs typeface="Noto Serif JP" pitchFamily="34" charset="-120"/>
              </a:rPr>
              <a:t>Rise of 'scientific' logic</a:t>
            </a:r>
            <a:endParaRPr lang="en-US" sz="1050" dirty="0"/>
          </a:p>
          <a:p>
            <a:pPr marL="190500" indent="-190500" algn="l">
              <a:lnSpc>
                <a:spcPts val="1890"/>
              </a:lnSpc>
              <a:buSzPct val="100000"/>
              <a:buChar char="•"/>
            </a:pPr>
            <a:r>
              <a:rPr lang="en-US" sz="1100" b="0" dirty="0">
                <a:solidFill>
                  <a:srgbClr val="444444"/>
                </a:solidFill>
                <a:latin typeface="Noto Serif JP" pitchFamily="34" charset="0"/>
                <a:ea typeface="Noto Serif JP" pitchFamily="34" charset="-122"/>
                <a:cs typeface="Noto Serif JP" pitchFamily="34" charset="-120"/>
              </a:rPr>
              <a:t>Mathematisation of research (incl. social sciences and humanities)</a:t>
            </a:r>
            <a:endParaRPr lang="en-US" sz="1050" dirty="0"/>
          </a:p>
          <a:p>
            <a:pPr marL="190500" indent="-190500" algn="l">
              <a:lnSpc>
                <a:spcPts val="1890"/>
              </a:lnSpc>
              <a:buSzPct val="100000"/>
              <a:buChar char="•"/>
            </a:pPr>
            <a:r>
              <a:rPr lang="en-US" sz="1100" b="0" dirty="0">
                <a:solidFill>
                  <a:srgbClr val="444444"/>
                </a:solidFill>
                <a:latin typeface="Noto Serif JP" pitchFamily="34" charset="0"/>
                <a:ea typeface="Noto Serif JP" pitchFamily="34" charset="-122"/>
                <a:cs typeface="Noto Serif JP" pitchFamily="34" charset="-120"/>
              </a:rPr>
              <a:t>Industrial Revolution and the World War I</a:t>
            </a:r>
            <a:endParaRPr lang="en-US" sz="1050" dirty="0"/>
          </a:p>
          <a:p>
            <a:pPr marL="190500" indent="-190500" algn="l">
              <a:lnSpc>
                <a:spcPts val="1890"/>
              </a:lnSpc>
              <a:buSzPct val="100000"/>
              <a:buChar char="•"/>
            </a:pPr>
            <a:r>
              <a:rPr lang="en-US" sz="1100" b="0" dirty="0">
                <a:solidFill>
                  <a:srgbClr val="444444"/>
                </a:solidFill>
                <a:latin typeface="Noto Serif JP" pitchFamily="34" charset="0"/>
                <a:ea typeface="Noto Serif JP" pitchFamily="34" charset="-122"/>
                <a:cs typeface="Noto Serif JP" pitchFamily="34" charset="-120"/>
              </a:rPr>
              <a:t>Questioning the 'universal' logic</a:t>
            </a:r>
            <a:endParaRPr lang="en-US" sz="1050" dirty="0"/>
          </a:p>
          <a:p>
            <a:pPr marL="190500" indent="-190500" algn="l">
              <a:lnSpc>
                <a:spcPts val="1890"/>
              </a:lnSpc>
              <a:buSzPct val="100000"/>
              <a:buChar char="•"/>
            </a:pPr>
            <a:r>
              <a:rPr lang="en-US" sz="1100" b="0" dirty="0">
                <a:solidFill>
                  <a:srgbClr val="444444"/>
                </a:solidFill>
                <a:latin typeface="Noto Serif JP" pitchFamily="34" charset="0"/>
                <a:ea typeface="Noto Serif JP" pitchFamily="34" charset="-122"/>
                <a:cs typeface="Noto Serif JP" pitchFamily="34" charset="-120"/>
              </a:rPr>
              <a:t>Human 'errors' and psychology</a:t>
            </a:r>
            <a:endParaRPr lang="en-US" sz="1050" dirty="0"/>
          </a:p>
          <a:p>
            <a:pPr marL="190500" indent="-190500" algn="l">
              <a:lnSpc>
                <a:spcPts val="1890"/>
              </a:lnSpc>
              <a:buSzPct val="100000"/>
              <a:buChar char="•"/>
            </a:pPr>
            <a:r>
              <a:rPr lang="en-US" sz="1100" b="0" dirty="0">
                <a:solidFill>
                  <a:srgbClr val="444444"/>
                </a:solidFill>
                <a:latin typeface="Noto Serif JP" pitchFamily="34" charset="0"/>
                <a:ea typeface="Noto Serif JP" pitchFamily="34" charset="-122"/>
                <a:cs typeface="Noto Serif JP" pitchFamily="34" charset="-120"/>
              </a:rPr>
              <a:t>Rise of behavioural science (in Economics and beyond)</a:t>
            </a:r>
            <a:endParaRPr lang="en-US" sz="1050" dirty="0"/>
          </a:p>
        </p:txBody>
      </p:sp>
      <p:pic>
        <p:nvPicPr>
          <p:cNvPr id="5" name="Image 0" descr="https://pitch-assets-ccb95893-de3f-4266-973c-20049231b248.s3.eu-west-1.amazonaws.com/c0cace13-b781-4cbc-8917-7006bd9fe36a?pitch-bytes=6801833&amp;pitch-content-type=image%2Fpng"/>
          <p:cNvPicPr>
            <a:picLocks noChangeAspect="1"/>
          </p:cNvPicPr>
          <p:nvPr/>
        </p:nvPicPr>
        <p:blipFill>
          <a:blip r:embed="rId3"/>
          <a:srcRect/>
          <a:stretch/>
        </p:blipFill>
        <p:spPr>
          <a:xfrm>
            <a:off x="142875" y="142875"/>
            <a:ext cx="4427270" cy="4857750"/>
          </a:xfrm>
          <a:prstGeom prst="rect">
            <a:avLst/>
          </a:prstGeom>
        </p:spPr>
      </p:pic>
      <p:sp>
        <p:nvSpPr>
          <p:cNvPr id="6" name="Text 2"/>
          <p:cNvSpPr/>
          <p:nvPr/>
        </p:nvSpPr>
        <p:spPr>
          <a:xfrm>
            <a:off x="476250" y="476250"/>
            <a:ext cx="4349279" cy="365760"/>
          </a:xfrm>
          <a:prstGeom prst="rect">
            <a:avLst/>
          </a:prstGeom>
          <a:noFill/>
          <a:ln/>
        </p:spPr>
        <p:txBody>
          <a:bodyPr wrap="square" lIns="0" tIns="0" rIns="0" bIns="0" rtlCol="0" anchor="t"/>
          <a:lstStyle/>
          <a:p>
            <a:pPr algn="l">
              <a:lnSpc>
                <a:spcPts val="1440"/>
              </a:lnSpc>
            </a:pPr>
            <a:r>
              <a:rPr lang="en-US" sz="700" b="0" dirty="0">
                <a:solidFill>
                  <a:srgbClr val="444444"/>
                </a:solidFill>
                <a:latin typeface="Noto Serif JP" pitchFamily="34" charset="0"/>
                <a:ea typeface="Noto Serif JP" pitchFamily="34" charset="-122"/>
                <a:cs typeface="Noto Serif JP" pitchFamily="34" charset="-120"/>
              </a:rPr>
              <a:t>The event is carried out with the financial support of NAWA STER programme Project "Actions towards the internationalization of the Doctoral School of the University of Life Sciences in Lublin (I-SDUPL)</a:t>
            </a:r>
            <a:endParaRPr lang="en-US" sz="900" dirty="0"/>
          </a:p>
        </p:txBody>
      </p:sp>
      <p:pic>
        <p:nvPicPr>
          <p:cNvPr id="7" name="Image 1" descr="https://pitch-assets-ccb95893-de3f-4266-973c-20049231b248.s3.eu-west-1.amazonaws.com/1e83e691-22fb-4880-b5c8-9ea1505dfccc?pitch-bytes=24183&amp;pitch-content-type=image%2Fpng"/>
          <p:cNvPicPr>
            <a:picLocks noChangeAspect="1"/>
          </p:cNvPicPr>
          <p:nvPr/>
        </p:nvPicPr>
        <p:blipFill>
          <a:blip r:embed="rId4"/>
          <a:srcRect/>
          <a:stretch/>
        </p:blipFill>
        <p:spPr>
          <a:xfrm>
            <a:off x="478277" y="923459"/>
            <a:ext cx="3657600" cy="467360"/>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name="Slide 4">
    <p:bg>
      <p:bgPr>
        <a:solidFill>
          <a:srgbClr val="F7F9F9"/>
        </a:solidFill>
        <a:effectLst/>
      </p:bgPr>
    </p:bg>
    <p:spTree>
      <p:nvGrpSpPr>
        <p:cNvPr id="1" name=""/>
        <p:cNvGrpSpPr/>
        <p:nvPr/>
      </p:nvGrpSpPr>
      <p:grpSpPr>
        <a:xfrm>
          <a:off x="0" y="0"/>
          <a:ext cx="0" cy="0"/>
          <a:chOff x="0" y="0"/>
          <a:chExt cx="0" cy="0"/>
        </a:xfrm>
      </p:grpSpPr>
      <p:sp>
        <p:nvSpPr>
          <p:cNvPr id="3" name="Text 0"/>
          <p:cNvSpPr/>
          <p:nvPr/>
        </p:nvSpPr>
        <p:spPr>
          <a:xfrm>
            <a:off x="477836" y="2268133"/>
            <a:ext cx="8191202" cy="357188"/>
          </a:xfrm>
          <a:prstGeom prst="rect">
            <a:avLst/>
          </a:prstGeom>
          <a:noFill/>
          <a:ln/>
        </p:spPr>
        <p:txBody>
          <a:bodyPr wrap="square" lIns="0" tIns="0" rIns="0" bIns="0" rtlCol="0" anchor="t"/>
          <a:lstStyle/>
          <a:p>
            <a:pPr algn="ctr">
              <a:lnSpc>
                <a:spcPts val="2835"/>
              </a:lnSpc>
            </a:pPr>
            <a:r>
              <a:rPr lang="en-US" sz="2000" b="1" kern="0" spc="-24" dirty="0">
                <a:solidFill>
                  <a:srgbClr val="111111"/>
                </a:solidFill>
                <a:latin typeface="Noto Serif JP" pitchFamily="34" charset="0"/>
                <a:ea typeface="Noto Serif JP" pitchFamily="34" charset="-122"/>
                <a:cs typeface="Noto Serif JP" pitchFamily="34" charset="-120"/>
              </a:rPr>
              <a:t>AI - which 'human' do you imitate?</a:t>
            </a:r>
            <a:endParaRPr lang="en-US" sz="2025" dirty="0"/>
          </a:p>
        </p:txBody>
      </p:sp>
      <p:sp>
        <p:nvSpPr>
          <p:cNvPr id="4" name="Text 1"/>
          <p:cNvSpPr/>
          <p:nvPr/>
        </p:nvSpPr>
        <p:spPr>
          <a:xfrm>
            <a:off x="477836" y="2697898"/>
            <a:ext cx="8191202" cy="180975"/>
          </a:xfrm>
          <a:prstGeom prst="rect">
            <a:avLst/>
          </a:prstGeom>
          <a:noFill/>
          <a:ln/>
        </p:spPr>
        <p:txBody>
          <a:bodyPr wrap="square" lIns="0" tIns="0" rIns="0" bIns="0" rtlCol="0" anchor="t"/>
          <a:lstStyle/>
          <a:p>
            <a:pPr algn="ctr">
              <a:lnSpc>
                <a:spcPts val="1440"/>
              </a:lnSpc>
            </a:pPr>
            <a:r>
              <a:rPr lang="en-US" sz="900" b="0" kern="0" spc="240" dirty="0">
                <a:solidFill>
                  <a:srgbClr val="111111"/>
                </a:solidFill>
                <a:latin typeface="Work Sans" pitchFamily="34" charset="0"/>
                <a:ea typeface="Work Sans" pitchFamily="34" charset="-122"/>
                <a:cs typeface="Work Sans" pitchFamily="34" charset="-120"/>
              </a:rPr>
              <a:t>SCIENTIFIC AND LOGICAL OR BEHAVIOURAL AND INTUITIONAL?</a:t>
            </a:r>
            <a:endParaRPr lang="en-US" sz="900" dirty="0"/>
          </a:p>
        </p:txBody>
      </p:sp>
      <p:sp>
        <p:nvSpPr>
          <p:cNvPr id="5" name="Shape 2"/>
          <p:cNvSpPr/>
          <p:nvPr/>
        </p:nvSpPr>
        <p:spPr>
          <a:xfrm>
            <a:off x="-23812" y="0"/>
            <a:ext cx="166688" cy="5143500"/>
          </a:xfrm>
          <a:prstGeom prst="roundRect">
            <a:avLst>
              <a:gd name="adj" fmla="val -548570"/>
            </a:avLst>
          </a:prstGeom>
          <a:solidFill>
            <a:srgbClr val="FFFFFF"/>
          </a:solidFill>
          <a:ln/>
        </p:spPr>
        <p:txBody>
          <a:bodyPr/>
          <a:lstStyle/>
          <a:p>
            <a:endParaRPr lang="en-GB"/>
          </a:p>
        </p:txBody>
      </p:sp>
      <p:sp>
        <p:nvSpPr>
          <p:cNvPr id="6" name="Shape 3"/>
          <p:cNvSpPr/>
          <p:nvPr/>
        </p:nvSpPr>
        <p:spPr>
          <a:xfrm>
            <a:off x="9001163" y="0"/>
            <a:ext cx="166688" cy="5143500"/>
          </a:xfrm>
          <a:prstGeom prst="roundRect">
            <a:avLst>
              <a:gd name="adj" fmla="val -548570"/>
            </a:avLst>
          </a:prstGeom>
          <a:solidFill>
            <a:srgbClr val="FFFFFF"/>
          </a:solidFill>
          <a:ln/>
        </p:spPr>
        <p:txBody>
          <a:bodyPr/>
          <a:lstStyle/>
          <a:p>
            <a:endParaRPr lang="en-GB"/>
          </a:p>
        </p:txBody>
      </p:sp>
      <p:sp>
        <p:nvSpPr>
          <p:cNvPr id="7" name="Shape 4"/>
          <p:cNvSpPr/>
          <p:nvPr/>
        </p:nvSpPr>
        <p:spPr>
          <a:xfrm>
            <a:off x="356" y="-23812"/>
            <a:ext cx="9143398" cy="166688"/>
          </a:xfrm>
          <a:prstGeom prst="roundRect">
            <a:avLst>
              <a:gd name="adj" fmla="val -548570"/>
            </a:avLst>
          </a:prstGeom>
          <a:solidFill>
            <a:srgbClr val="FFFFFF"/>
          </a:solidFill>
          <a:ln/>
        </p:spPr>
        <p:txBody>
          <a:bodyPr/>
          <a:lstStyle/>
          <a:p>
            <a:endParaRPr lang="en-GB"/>
          </a:p>
        </p:txBody>
      </p:sp>
      <p:sp>
        <p:nvSpPr>
          <p:cNvPr id="8" name="Shape 5"/>
          <p:cNvSpPr/>
          <p:nvPr/>
        </p:nvSpPr>
        <p:spPr>
          <a:xfrm>
            <a:off x="356" y="4999813"/>
            <a:ext cx="9143398" cy="166687"/>
          </a:xfrm>
          <a:prstGeom prst="roundRect">
            <a:avLst>
              <a:gd name="adj" fmla="val -548573"/>
            </a:avLst>
          </a:prstGeom>
          <a:solidFill>
            <a:srgbClr val="FFFFFF"/>
          </a:solidFill>
          <a:ln/>
        </p:spPr>
        <p:txBody>
          <a:bodyPr/>
          <a:lstStyle/>
          <a:p>
            <a:endParaRPr lang="en-GB"/>
          </a:p>
        </p:txBody>
      </p:sp>
      <p:sp>
        <p:nvSpPr>
          <p:cNvPr id="9" name="Text 6"/>
          <p:cNvSpPr/>
          <p:nvPr/>
        </p:nvSpPr>
        <p:spPr>
          <a:xfrm>
            <a:off x="476250" y="476250"/>
            <a:ext cx="4349279" cy="365760"/>
          </a:xfrm>
          <a:prstGeom prst="rect">
            <a:avLst/>
          </a:prstGeom>
          <a:noFill/>
          <a:ln/>
        </p:spPr>
        <p:txBody>
          <a:bodyPr wrap="square" lIns="0" tIns="0" rIns="0" bIns="0" rtlCol="0" anchor="t"/>
          <a:lstStyle/>
          <a:p>
            <a:pPr algn="l">
              <a:lnSpc>
                <a:spcPts val="1440"/>
              </a:lnSpc>
            </a:pPr>
            <a:r>
              <a:rPr lang="en-US" sz="700" b="0" dirty="0">
                <a:solidFill>
                  <a:srgbClr val="444444"/>
                </a:solidFill>
                <a:latin typeface="Noto Serif JP" pitchFamily="34" charset="0"/>
                <a:ea typeface="Noto Serif JP" pitchFamily="34" charset="-122"/>
                <a:cs typeface="Noto Serif JP" pitchFamily="34" charset="-120"/>
              </a:rPr>
              <a:t>The event is carried out with the financial support of NAWA STER programme Project "Actions towards the internationalization of the Doctoral School of the University of Life Sciences in Lublin (I-SDUPL)</a:t>
            </a:r>
            <a:endParaRPr lang="en-US" sz="900" dirty="0"/>
          </a:p>
        </p:txBody>
      </p:sp>
      <p:pic>
        <p:nvPicPr>
          <p:cNvPr id="10" name="Image 0" descr="https://pitch-assets-ccb95893-de3f-4266-973c-20049231b248.s3.eu-west-1.amazonaws.com/1e83e691-22fb-4880-b5c8-9ea1505dfccc?pitch-bytes=24183&amp;pitch-content-type=image%2Fpng"/>
          <p:cNvPicPr>
            <a:picLocks noChangeAspect="1"/>
          </p:cNvPicPr>
          <p:nvPr/>
        </p:nvPicPr>
        <p:blipFill>
          <a:blip r:embed="rId3"/>
          <a:srcRect/>
          <a:stretch/>
        </p:blipFill>
        <p:spPr>
          <a:xfrm>
            <a:off x="478277" y="923459"/>
            <a:ext cx="3657600" cy="467360"/>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name="Slide 5">
    <p:bg>
      <p:bgPr>
        <a:solidFill>
          <a:srgbClr val="FFFFFF"/>
        </a:solidFill>
        <a:effectLst/>
      </p:bgPr>
    </p:bg>
    <p:spTree>
      <p:nvGrpSpPr>
        <p:cNvPr id="1" name=""/>
        <p:cNvGrpSpPr/>
        <p:nvPr/>
      </p:nvGrpSpPr>
      <p:grpSpPr>
        <a:xfrm>
          <a:off x="0" y="0"/>
          <a:ext cx="0" cy="0"/>
          <a:chOff x="0" y="0"/>
          <a:chExt cx="0" cy="0"/>
        </a:xfrm>
      </p:grpSpPr>
      <p:sp>
        <p:nvSpPr>
          <p:cNvPr id="3" name="Text 0"/>
          <p:cNvSpPr/>
          <p:nvPr/>
        </p:nvSpPr>
        <p:spPr>
          <a:xfrm>
            <a:off x="3308396" y="3487986"/>
            <a:ext cx="5359599" cy="714375"/>
          </a:xfrm>
          <a:prstGeom prst="rect">
            <a:avLst/>
          </a:prstGeom>
          <a:noFill/>
          <a:ln/>
        </p:spPr>
        <p:txBody>
          <a:bodyPr wrap="square" lIns="0" tIns="0" rIns="0" bIns="0" rtlCol="0" anchor="t"/>
          <a:lstStyle/>
          <a:p>
            <a:pPr algn="l">
              <a:lnSpc>
                <a:spcPts val="1890"/>
              </a:lnSpc>
            </a:pPr>
            <a:r>
              <a:rPr lang="en-US" sz="1100" b="0" dirty="0">
                <a:solidFill>
                  <a:srgbClr val="444444"/>
                </a:solidFill>
                <a:latin typeface="Noto Serif JP" pitchFamily="34" charset="0"/>
                <a:ea typeface="Noto Serif JP" pitchFamily="34" charset="-122"/>
                <a:cs typeface="Noto Serif JP" pitchFamily="34" charset="-120"/>
              </a:rPr>
              <a:t>AI today largely imitates our cognitive activities through linguistic and situational analyses. LLM is one of the most popular models (e.g. Chat GPT).</a:t>
            </a:r>
            <a:endParaRPr lang="en-US" sz="1050" dirty="0"/>
          </a:p>
          <a:p>
            <a:pPr algn="l">
              <a:lnSpc>
                <a:spcPts val="1890"/>
              </a:lnSpc>
            </a:pPr>
            <a:r>
              <a:rPr lang="en-US" sz="1100" b="0" dirty="0">
                <a:solidFill>
                  <a:srgbClr val="444444"/>
                </a:solidFill>
                <a:latin typeface="Noto Serif JP" pitchFamily="34" charset="0"/>
                <a:ea typeface="Noto Serif JP" pitchFamily="34" charset="-122"/>
                <a:cs typeface="Noto Serif JP" pitchFamily="34" charset="-120"/>
              </a:rPr>
              <a:t>Although it requires pre-training, they can be personalised for generic purposes.</a:t>
            </a:r>
            <a:endParaRPr lang="en-US" sz="1050" dirty="0"/>
          </a:p>
        </p:txBody>
      </p:sp>
      <p:sp>
        <p:nvSpPr>
          <p:cNvPr id="4" name="Text 1"/>
          <p:cNvSpPr/>
          <p:nvPr/>
        </p:nvSpPr>
        <p:spPr>
          <a:xfrm>
            <a:off x="476250" y="3486407"/>
            <a:ext cx="2476128" cy="357187"/>
          </a:xfrm>
          <a:prstGeom prst="rect">
            <a:avLst/>
          </a:prstGeom>
          <a:noFill/>
          <a:ln/>
        </p:spPr>
        <p:txBody>
          <a:bodyPr wrap="square" lIns="0" tIns="0" rIns="0" bIns="0" rtlCol="0" anchor="t"/>
          <a:lstStyle/>
          <a:p>
            <a:pPr algn="l">
              <a:lnSpc>
                <a:spcPts val="2835"/>
              </a:lnSpc>
            </a:pPr>
            <a:r>
              <a:rPr lang="en-US" sz="2000" b="1" kern="0" spc="-24" dirty="0">
                <a:solidFill>
                  <a:srgbClr val="111111"/>
                </a:solidFill>
                <a:latin typeface="Noto Serif JP" pitchFamily="34" charset="0"/>
                <a:ea typeface="Noto Serif JP" pitchFamily="34" charset="-122"/>
                <a:cs typeface="Noto Serif JP" pitchFamily="34" charset="-120"/>
              </a:rPr>
              <a:t>AI (today)</a:t>
            </a:r>
            <a:endParaRPr lang="en-US" sz="2025" dirty="0"/>
          </a:p>
        </p:txBody>
      </p:sp>
      <p:pic>
        <p:nvPicPr>
          <p:cNvPr id="5" name="Image 0" descr="https://pitch-assets-ccb95893-de3f-4266-973c-20049231b248.s3.eu-west-1.amazonaws.com/9aac51b9-c99e-4809-8abb-d5dbcc99603f?pitch-bytes=3438360&amp;pitch-content-type=image%2Fpng"/>
          <p:cNvPicPr>
            <a:picLocks noChangeAspect="1"/>
          </p:cNvPicPr>
          <p:nvPr/>
        </p:nvPicPr>
        <p:blipFill>
          <a:blip r:embed="rId3"/>
          <a:srcRect/>
          <a:stretch/>
        </p:blipFill>
        <p:spPr>
          <a:xfrm>
            <a:off x="141274" y="143303"/>
            <a:ext cx="8858250" cy="2857500"/>
          </a:xfrm>
          <a:prstGeom prst="rect">
            <a:avLst/>
          </a:prstGeom>
        </p:spPr>
      </p:pic>
      <p:sp>
        <p:nvSpPr>
          <p:cNvPr id="6" name="Text 2"/>
          <p:cNvSpPr/>
          <p:nvPr/>
        </p:nvSpPr>
        <p:spPr>
          <a:xfrm>
            <a:off x="476250" y="476250"/>
            <a:ext cx="4349279" cy="365760"/>
          </a:xfrm>
          <a:prstGeom prst="rect">
            <a:avLst/>
          </a:prstGeom>
          <a:noFill/>
          <a:ln/>
        </p:spPr>
        <p:txBody>
          <a:bodyPr wrap="square" lIns="0" tIns="0" rIns="0" bIns="0" rtlCol="0" anchor="t"/>
          <a:lstStyle/>
          <a:p>
            <a:pPr algn="l">
              <a:lnSpc>
                <a:spcPts val="1440"/>
              </a:lnSpc>
            </a:pPr>
            <a:r>
              <a:rPr lang="en-US" sz="700" b="0" dirty="0">
                <a:solidFill>
                  <a:srgbClr val="444444"/>
                </a:solidFill>
                <a:latin typeface="Noto Serif JP" pitchFamily="34" charset="0"/>
                <a:ea typeface="Noto Serif JP" pitchFamily="34" charset="-122"/>
                <a:cs typeface="Noto Serif JP" pitchFamily="34" charset="-120"/>
              </a:rPr>
              <a:t>The event is carried out with the financial support of NAWA STER programme Project "Actions towards the internationalization of the Doctoral School of the University of Life Sciences in Lublin (I-SDUPL)</a:t>
            </a:r>
            <a:endParaRPr lang="en-US" sz="900" dirty="0"/>
          </a:p>
        </p:txBody>
      </p:sp>
      <p:pic>
        <p:nvPicPr>
          <p:cNvPr id="7" name="Image 1" descr="https://pitch-assets-ccb95893-de3f-4266-973c-20049231b248.s3.eu-west-1.amazonaws.com/1e83e691-22fb-4880-b5c8-9ea1505dfccc?pitch-bytes=24183&amp;pitch-content-type=image%2Fpng"/>
          <p:cNvPicPr>
            <a:picLocks noChangeAspect="1"/>
          </p:cNvPicPr>
          <p:nvPr/>
        </p:nvPicPr>
        <p:blipFill>
          <a:blip r:embed="rId4"/>
          <a:srcRect/>
          <a:stretch/>
        </p:blipFill>
        <p:spPr>
          <a:xfrm>
            <a:off x="478277" y="923459"/>
            <a:ext cx="3657600" cy="467360"/>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name="Slide 6">
    <p:bg>
      <p:bgPr>
        <a:solidFill>
          <a:srgbClr val="FFFFFF"/>
        </a:solidFill>
        <a:effectLst/>
      </p:bgPr>
    </p:bg>
    <p:spTree>
      <p:nvGrpSpPr>
        <p:cNvPr id="1" name=""/>
        <p:cNvGrpSpPr/>
        <p:nvPr/>
      </p:nvGrpSpPr>
      <p:grpSpPr>
        <a:xfrm>
          <a:off x="0" y="0"/>
          <a:ext cx="0" cy="0"/>
          <a:chOff x="0" y="0"/>
          <a:chExt cx="0" cy="0"/>
        </a:xfrm>
      </p:grpSpPr>
      <p:sp>
        <p:nvSpPr>
          <p:cNvPr id="3" name="Shape 0"/>
          <p:cNvSpPr/>
          <p:nvPr/>
        </p:nvSpPr>
        <p:spPr>
          <a:xfrm>
            <a:off x="6523014" y="142875"/>
            <a:ext cx="2476500" cy="4857750"/>
          </a:xfrm>
          <a:prstGeom prst="roundRect">
            <a:avLst>
              <a:gd name="adj" fmla="val -36923"/>
            </a:avLst>
          </a:prstGeom>
          <a:solidFill>
            <a:srgbClr val="F7F9F9"/>
          </a:solidFill>
          <a:ln/>
        </p:spPr>
        <p:txBody>
          <a:bodyPr/>
          <a:lstStyle/>
          <a:p>
            <a:endParaRPr lang="en-GB"/>
          </a:p>
        </p:txBody>
      </p:sp>
      <p:sp>
        <p:nvSpPr>
          <p:cNvPr id="4" name="Text 1"/>
          <p:cNvSpPr/>
          <p:nvPr/>
        </p:nvSpPr>
        <p:spPr>
          <a:xfrm>
            <a:off x="474662" y="2214563"/>
            <a:ext cx="5571828" cy="714375"/>
          </a:xfrm>
          <a:prstGeom prst="rect">
            <a:avLst/>
          </a:prstGeom>
          <a:noFill/>
          <a:ln/>
        </p:spPr>
        <p:txBody>
          <a:bodyPr wrap="square" lIns="0" tIns="0" rIns="0" bIns="0" rtlCol="0" anchor="ctr"/>
          <a:lstStyle/>
          <a:p>
            <a:pPr algn="l">
              <a:lnSpc>
                <a:spcPts val="2835"/>
              </a:lnSpc>
            </a:pPr>
            <a:r>
              <a:rPr lang="en-US" sz="2000" b="1" kern="0" spc="-24" dirty="0">
                <a:solidFill>
                  <a:srgbClr val="111111"/>
                </a:solidFill>
                <a:latin typeface="Noto Serif JP" pitchFamily="34" charset="0"/>
                <a:ea typeface="Noto Serif JP" pitchFamily="34" charset="-122"/>
                <a:cs typeface="Noto Serif JP" pitchFamily="34" charset="-120"/>
              </a:rPr>
              <a:t>AI in research</a:t>
            </a:r>
            <a:endParaRPr lang="en-US" sz="2025" dirty="0"/>
          </a:p>
          <a:p>
            <a:pPr algn="l">
              <a:lnSpc>
                <a:spcPts val="2835"/>
              </a:lnSpc>
            </a:pPr>
            <a:r>
              <a:rPr lang="en-US" sz="2000" b="1" kern="0" spc="-24" dirty="0">
                <a:solidFill>
                  <a:srgbClr val="111111"/>
                </a:solidFill>
                <a:latin typeface="Noto Serif JP" pitchFamily="34" charset="0"/>
                <a:ea typeface="Noto Serif JP" pitchFamily="34" charset="-122"/>
                <a:cs typeface="Noto Serif JP" pitchFamily="34" charset="-120"/>
              </a:rPr>
              <a:t>(and dynamics in the scientific community)</a:t>
            </a:r>
            <a:endParaRPr lang="en-US" sz="2025" dirty="0"/>
          </a:p>
        </p:txBody>
      </p:sp>
      <p:sp>
        <p:nvSpPr>
          <p:cNvPr id="5" name="Text 2"/>
          <p:cNvSpPr/>
          <p:nvPr/>
        </p:nvSpPr>
        <p:spPr>
          <a:xfrm>
            <a:off x="7002943" y="905662"/>
            <a:ext cx="1523702" cy="180975"/>
          </a:xfrm>
          <a:prstGeom prst="rect">
            <a:avLst/>
          </a:prstGeom>
          <a:noFill/>
          <a:ln/>
        </p:spPr>
        <p:txBody>
          <a:bodyPr wrap="square" lIns="0" tIns="0" rIns="0" bIns="0" rtlCol="0" anchor="t"/>
          <a:lstStyle/>
          <a:p>
            <a:pPr algn="l">
              <a:lnSpc>
                <a:spcPts val="1440"/>
              </a:lnSpc>
            </a:pPr>
            <a:r>
              <a:rPr lang="en-US" sz="900" b="0" kern="0" spc="240" dirty="0">
                <a:solidFill>
                  <a:srgbClr val="111111"/>
                </a:solidFill>
                <a:latin typeface="Work Sans" pitchFamily="34" charset="0"/>
                <a:ea typeface="Work Sans" pitchFamily="34" charset="-122"/>
                <a:cs typeface="Work Sans" pitchFamily="34" charset="-120"/>
              </a:rPr>
              <a:t>LIT. REVIEW</a:t>
            </a:r>
            <a:endParaRPr lang="en-US" sz="900" dirty="0"/>
          </a:p>
        </p:txBody>
      </p:sp>
      <p:sp>
        <p:nvSpPr>
          <p:cNvPr id="6" name="Text 3"/>
          <p:cNvSpPr/>
          <p:nvPr/>
        </p:nvSpPr>
        <p:spPr>
          <a:xfrm>
            <a:off x="7002943" y="1154374"/>
            <a:ext cx="1523702" cy="238125"/>
          </a:xfrm>
          <a:prstGeom prst="rect">
            <a:avLst/>
          </a:prstGeom>
          <a:noFill/>
          <a:ln/>
        </p:spPr>
        <p:txBody>
          <a:bodyPr wrap="square" lIns="0" tIns="0" rIns="0" bIns="0" rtlCol="0" anchor="t"/>
          <a:lstStyle/>
          <a:p>
            <a:pPr algn="l">
              <a:lnSpc>
                <a:spcPts val="1890"/>
              </a:lnSpc>
            </a:pPr>
            <a:r>
              <a:rPr lang="en-US" sz="1100" b="0" dirty="0">
                <a:solidFill>
                  <a:srgbClr val="444444"/>
                </a:solidFill>
                <a:latin typeface="Noto Serif JP" pitchFamily="34" charset="0"/>
                <a:ea typeface="Noto Serif JP" pitchFamily="34" charset="-122"/>
                <a:cs typeface="Noto Serif JP" pitchFamily="34" charset="-120"/>
              </a:rPr>
              <a:t>Weak, not accurate</a:t>
            </a:r>
            <a:endParaRPr lang="en-US" sz="1050" dirty="0"/>
          </a:p>
        </p:txBody>
      </p:sp>
      <p:sp>
        <p:nvSpPr>
          <p:cNvPr id="7" name="Text 4"/>
          <p:cNvSpPr/>
          <p:nvPr/>
        </p:nvSpPr>
        <p:spPr>
          <a:xfrm>
            <a:off x="7002943" y="2103089"/>
            <a:ext cx="1523702" cy="238125"/>
          </a:xfrm>
          <a:prstGeom prst="rect">
            <a:avLst/>
          </a:prstGeom>
          <a:noFill/>
          <a:ln/>
        </p:spPr>
        <p:txBody>
          <a:bodyPr wrap="square" lIns="0" tIns="0" rIns="0" bIns="0" rtlCol="0" anchor="t"/>
          <a:lstStyle/>
          <a:p>
            <a:pPr algn="l">
              <a:lnSpc>
                <a:spcPts val="1890"/>
              </a:lnSpc>
            </a:pPr>
            <a:r>
              <a:rPr lang="en-US" sz="1100" b="0" dirty="0">
                <a:solidFill>
                  <a:srgbClr val="444444"/>
                </a:solidFill>
                <a:latin typeface="Noto Serif JP" pitchFamily="34" charset="0"/>
                <a:ea typeface="Noto Serif JP" pitchFamily="34" charset="-122"/>
                <a:cs typeface="Noto Serif JP" pitchFamily="34" charset="-120"/>
              </a:rPr>
              <a:t>Strong</a:t>
            </a:r>
            <a:endParaRPr lang="en-US" sz="1050" dirty="0"/>
          </a:p>
        </p:txBody>
      </p:sp>
      <p:sp>
        <p:nvSpPr>
          <p:cNvPr id="8" name="Text 5"/>
          <p:cNvSpPr/>
          <p:nvPr/>
        </p:nvSpPr>
        <p:spPr>
          <a:xfrm>
            <a:off x="7002943" y="1855830"/>
            <a:ext cx="1523702" cy="180975"/>
          </a:xfrm>
          <a:prstGeom prst="rect">
            <a:avLst/>
          </a:prstGeom>
          <a:noFill/>
          <a:ln/>
        </p:spPr>
        <p:txBody>
          <a:bodyPr wrap="square" lIns="0" tIns="0" rIns="0" bIns="0" rtlCol="0" anchor="t"/>
          <a:lstStyle/>
          <a:p>
            <a:pPr algn="l">
              <a:lnSpc>
                <a:spcPts val="1440"/>
              </a:lnSpc>
            </a:pPr>
            <a:r>
              <a:rPr lang="en-US" sz="900" b="0" kern="0" spc="240" dirty="0">
                <a:solidFill>
                  <a:srgbClr val="111111"/>
                </a:solidFill>
                <a:latin typeface="Work Sans" pitchFamily="34" charset="0"/>
                <a:ea typeface="Work Sans" pitchFamily="34" charset="-122"/>
                <a:cs typeface="Work Sans" pitchFamily="34" charset="-120"/>
              </a:rPr>
              <a:t>SWOT</a:t>
            </a:r>
            <a:endParaRPr lang="en-US" sz="900" dirty="0"/>
          </a:p>
        </p:txBody>
      </p:sp>
      <p:sp>
        <p:nvSpPr>
          <p:cNvPr id="9" name="Text 6"/>
          <p:cNvSpPr/>
          <p:nvPr/>
        </p:nvSpPr>
        <p:spPr>
          <a:xfrm>
            <a:off x="7002943" y="3051598"/>
            <a:ext cx="1523702" cy="238125"/>
          </a:xfrm>
          <a:prstGeom prst="rect">
            <a:avLst/>
          </a:prstGeom>
          <a:noFill/>
          <a:ln/>
        </p:spPr>
        <p:txBody>
          <a:bodyPr wrap="square" lIns="0" tIns="0" rIns="0" bIns="0" rtlCol="0" anchor="t"/>
          <a:lstStyle/>
          <a:p>
            <a:pPr algn="l">
              <a:lnSpc>
                <a:spcPts val="1890"/>
              </a:lnSpc>
            </a:pPr>
            <a:r>
              <a:rPr lang="en-US" sz="1100" b="0" dirty="0">
                <a:solidFill>
                  <a:srgbClr val="444444"/>
                </a:solidFill>
                <a:latin typeface="Noto Serif JP" pitchFamily="34" charset="0"/>
                <a:ea typeface="Noto Serif JP" pitchFamily="34" charset="-122"/>
                <a:cs typeface="Noto Serif JP" pitchFamily="34" charset="-120"/>
              </a:rPr>
              <a:t>Limited</a:t>
            </a:r>
            <a:endParaRPr lang="en-US" sz="1050" dirty="0"/>
          </a:p>
        </p:txBody>
      </p:sp>
      <p:sp>
        <p:nvSpPr>
          <p:cNvPr id="10" name="Text 7"/>
          <p:cNvSpPr/>
          <p:nvPr/>
        </p:nvSpPr>
        <p:spPr>
          <a:xfrm>
            <a:off x="7002943" y="2805155"/>
            <a:ext cx="1523702" cy="180975"/>
          </a:xfrm>
          <a:prstGeom prst="rect">
            <a:avLst/>
          </a:prstGeom>
          <a:noFill/>
          <a:ln/>
        </p:spPr>
        <p:txBody>
          <a:bodyPr wrap="square" lIns="0" tIns="0" rIns="0" bIns="0" rtlCol="0" anchor="t"/>
          <a:lstStyle/>
          <a:p>
            <a:pPr algn="l">
              <a:lnSpc>
                <a:spcPts val="1440"/>
              </a:lnSpc>
            </a:pPr>
            <a:r>
              <a:rPr lang="en-US" sz="900" b="0" kern="0" spc="240" dirty="0">
                <a:solidFill>
                  <a:srgbClr val="111111"/>
                </a:solidFill>
                <a:latin typeface="Work Sans" pitchFamily="34" charset="0"/>
                <a:ea typeface="Work Sans" pitchFamily="34" charset="-122"/>
                <a:cs typeface="Work Sans" pitchFamily="34" charset="-120"/>
              </a:rPr>
              <a:t>RQ DEVELOPMENT</a:t>
            </a:r>
            <a:endParaRPr lang="en-US" sz="900" dirty="0"/>
          </a:p>
        </p:txBody>
      </p:sp>
      <p:sp>
        <p:nvSpPr>
          <p:cNvPr id="11" name="Text 8"/>
          <p:cNvSpPr/>
          <p:nvPr/>
        </p:nvSpPr>
        <p:spPr>
          <a:xfrm>
            <a:off x="7002943" y="3750827"/>
            <a:ext cx="1523702" cy="180975"/>
          </a:xfrm>
          <a:prstGeom prst="rect">
            <a:avLst/>
          </a:prstGeom>
          <a:noFill/>
          <a:ln/>
        </p:spPr>
        <p:txBody>
          <a:bodyPr wrap="square" lIns="0" tIns="0" rIns="0" bIns="0" rtlCol="0" anchor="t"/>
          <a:lstStyle/>
          <a:p>
            <a:pPr algn="l">
              <a:lnSpc>
                <a:spcPts val="1440"/>
              </a:lnSpc>
            </a:pPr>
            <a:r>
              <a:rPr lang="en-US" sz="900" b="0" kern="0" spc="240" dirty="0">
                <a:solidFill>
                  <a:srgbClr val="111111"/>
                </a:solidFill>
                <a:latin typeface="Work Sans" pitchFamily="34" charset="0"/>
                <a:ea typeface="Work Sans" pitchFamily="34" charset="-122"/>
                <a:cs typeface="Work Sans" pitchFamily="34" charset="-120"/>
              </a:rPr>
              <a:t>DATA ANALYSIS</a:t>
            </a:r>
            <a:endParaRPr lang="en-US" sz="900" dirty="0"/>
          </a:p>
        </p:txBody>
      </p:sp>
      <p:sp>
        <p:nvSpPr>
          <p:cNvPr id="12" name="Text 9"/>
          <p:cNvSpPr/>
          <p:nvPr/>
        </p:nvSpPr>
        <p:spPr>
          <a:xfrm>
            <a:off x="7002943" y="3990920"/>
            <a:ext cx="1523702" cy="238125"/>
          </a:xfrm>
          <a:prstGeom prst="rect">
            <a:avLst/>
          </a:prstGeom>
          <a:noFill/>
          <a:ln/>
        </p:spPr>
        <p:txBody>
          <a:bodyPr wrap="square" lIns="0" tIns="0" rIns="0" bIns="0" rtlCol="0" anchor="t"/>
          <a:lstStyle/>
          <a:p>
            <a:pPr algn="l">
              <a:lnSpc>
                <a:spcPts val="1890"/>
              </a:lnSpc>
            </a:pPr>
            <a:r>
              <a:rPr lang="en-US" sz="1100" b="0" dirty="0">
                <a:solidFill>
                  <a:srgbClr val="444444"/>
                </a:solidFill>
                <a:latin typeface="Noto Serif JP" pitchFamily="34" charset="0"/>
                <a:ea typeface="Noto Serif JP" pitchFamily="34" charset="-122"/>
                <a:cs typeface="Noto Serif JP" pitchFamily="34" charset="-120"/>
              </a:rPr>
              <a:t>In special settings</a:t>
            </a:r>
            <a:endParaRPr lang="en-US" sz="1050" dirty="0"/>
          </a:p>
        </p:txBody>
      </p:sp>
      <p:sp>
        <p:nvSpPr>
          <p:cNvPr id="13" name="Text 10"/>
          <p:cNvSpPr/>
          <p:nvPr/>
        </p:nvSpPr>
        <p:spPr>
          <a:xfrm>
            <a:off x="476250" y="476250"/>
            <a:ext cx="4349279" cy="365760"/>
          </a:xfrm>
          <a:prstGeom prst="rect">
            <a:avLst/>
          </a:prstGeom>
          <a:noFill/>
          <a:ln/>
        </p:spPr>
        <p:txBody>
          <a:bodyPr wrap="square" lIns="0" tIns="0" rIns="0" bIns="0" rtlCol="0" anchor="t"/>
          <a:lstStyle/>
          <a:p>
            <a:pPr algn="l">
              <a:lnSpc>
                <a:spcPts val="1440"/>
              </a:lnSpc>
            </a:pPr>
            <a:r>
              <a:rPr lang="en-US" sz="700" b="0" dirty="0">
                <a:solidFill>
                  <a:srgbClr val="444444"/>
                </a:solidFill>
                <a:latin typeface="Noto Serif JP" pitchFamily="34" charset="0"/>
                <a:ea typeface="Noto Serif JP" pitchFamily="34" charset="-122"/>
                <a:cs typeface="Noto Serif JP" pitchFamily="34" charset="-120"/>
              </a:rPr>
              <a:t>The event is carried out with the financial support of NAWA STER programme Project "Actions towards the internationalization of the Doctoral School of the University of Life Sciences in Lublin (I-SDUPL)</a:t>
            </a:r>
            <a:endParaRPr lang="en-US" sz="900" dirty="0"/>
          </a:p>
        </p:txBody>
      </p:sp>
      <p:pic>
        <p:nvPicPr>
          <p:cNvPr id="14" name="Image 0" descr="https://pitch-assets-ccb95893-de3f-4266-973c-20049231b248.s3.eu-west-1.amazonaws.com/1e83e691-22fb-4880-b5c8-9ea1505dfccc?pitch-bytes=24183&amp;pitch-content-type=image%2Fpng"/>
          <p:cNvPicPr>
            <a:picLocks noChangeAspect="1"/>
          </p:cNvPicPr>
          <p:nvPr/>
        </p:nvPicPr>
        <p:blipFill>
          <a:blip r:embed="rId3"/>
          <a:srcRect/>
          <a:stretch/>
        </p:blipFill>
        <p:spPr>
          <a:xfrm>
            <a:off x="478277" y="923459"/>
            <a:ext cx="3657600" cy="467360"/>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name="Slide 7">
    <p:bg>
      <p:bgPr>
        <a:solidFill>
          <a:srgbClr val="F7F9F9"/>
        </a:solidFill>
        <a:effectLst/>
      </p:bgPr>
    </p:bg>
    <p:spTree>
      <p:nvGrpSpPr>
        <p:cNvPr id="1" name=""/>
        <p:cNvGrpSpPr/>
        <p:nvPr/>
      </p:nvGrpSpPr>
      <p:grpSpPr>
        <a:xfrm>
          <a:off x="0" y="0"/>
          <a:ext cx="0" cy="0"/>
          <a:chOff x="0" y="0"/>
          <a:chExt cx="0" cy="0"/>
        </a:xfrm>
      </p:grpSpPr>
      <p:sp>
        <p:nvSpPr>
          <p:cNvPr id="3" name="Text 0"/>
          <p:cNvSpPr/>
          <p:nvPr/>
        </p:nvSpPr>
        <p:spPr>
          <a:xfrm>
            <a:off x="475956" y="2487040"/>
            <a:ext cx="8192170" cy="500062"/>
          </a:xfrm>
          <a:prstGeom prst="rect">
            <a:avLst/>
          </a:prstGeom>
          <a:noFill/>
          <a:ln/>
        </p:spPr>
        <p:txBody>
          <a:bodyPr wrap="square" lIns="0" tIns="0" rIns="0" bIns="0" rtlCol="0" anchor="t"/>
          <a:lstStyle/>
          <a:p>
            <a:pPr algn="ctr">
              <a:lnSpc>
                <a:spcPts val="3960"/>
              </a:lnSpc>
            </a:pPr>
            <a:r>
              <a:rPr lang="en-US" sz="3600" b="1" kern="0" spc="-24" dirty="0">
                <a:solidFill>
                  <a:srgbClr val="111111"/>
                </a:solidFill>
                <a:latin typeface="Noto Serif JP" pitchFamily="34" charset="0"/>
                <a:ea typeface="Noto Serif JP" pitchFamily="34" charset="-122"/>
                <a:cs typeface="Noto Serif JP" pitchFamily="34" charset="-120"/>
              </a:rPr>
              <a:t>Discussion</a:t>
            </a:r>
            <a:endParaRPr lang="en-US" sz="3600" dirty="0"/>
          </a:p>
        </p:txBody>
      </p:sp>
      <p:sp>
        <p:nvSpPr>
          <p:cNvPr id="4" name="Text 1"/>
          <p:cNvSpPr/>
          <p:nvPr/>
        </p:nvSpPr>
        <p:spPr>
          <a:xfrm>
            <a:off x="475915" y="2143839"/>
            <a:ext cx="8192170" cy="180975"/>
          </a:xfrm>
          <a:prstGeom prst="rect">
            <a:avLst/>
          </a:prstGeom>
          <a:noFill/>
          <a:ln/>
        </p:spPr>
        <p:txBody>
          <a:bodyPr wrap="square" lIns="0" tIns="0" rIns="0" bIns="0" rtlCol="0" anchor="t"/>
          <a:lstStyle/>
          <a:p>
            <a:pPr algn="ctr">
              <a:lnSpc>
                <a:spcPts val="1440"/>
              </a:lnSpc>
            </a:pPr>
            <a:r>
              <a:rPr lang="en-US" sz="900" b="0" kern="0" spc="240" dirty="0">
                <a:solidFill>
                  <a:srgbClr val="111111"/>
                </a:solidFill>
                <a:latin typeface="Work Sans" pitchFamily="34" charset="0"/>
                <a:ea typeface="Work Sans" pitchFamily="34" charset="-122"/>
                <a:cs typeface="Work Sans" pitchFamily="34" charset="-120"/>
              </a:rPr>
              <a:t>NOW WHAT?</a:t>
            </a:r>
            <a:endParaRPr lang="en-US" sz="900" dirty="0"/>
          </a:p>
        </p:txBody>
      </p:sp>
      <p:sp>
        <p:nvSpPr>
          <p:cNvPr id="5" name="Shape 2"/>
          <p:cNvSpPr/>
          <p:nvPr/>
        </p:nvSpPr>
        <p:spPr>
          <a:xfrm>
            <a:off x="-23812" y="0"/>
            <a:ext cx="166688" cy="5143500"/>
          </a:xfrm>
          <a:prstGeom prst="roundRect">
            <a:avLst>
              <a:gd name="adj" fmla="val -548570"/>
            </a:avLst>
          </a:prstGeom>
          <a:solidFill>
            <a:srgbClr val="FFFFFF"/>
          </a:solidFill>
          <a:ln/>
        </p:spPr>
        <p:txBody>
          <a:bodyPr/>
          <a:lstStyle/>
          <a:p>
            <a:endParaRPr lang="en-GB"/>
          </a:p>
        </p:txBody>
      </p:sp>
      <p:sp>
        <p:nvSpPr>
          <p:cNvPr id="6" name="Shape 3"/>
          <p:cNvSpPr/>
          <p:nvPr/>
        </p:nvSpPr>
        <p:spPr>
          <a:xfrm>
            <a:off x="9001163" y="0"/>
            <a:ext cx="166688" cy="5143500"/>
          </a:xfrm>
          <a:prstGeom prst="roundRect">
            <a:avLst>
              <a:gd name="adj" fmla="val -548570"/>
            </a:avLst>
          </a:prstGeom>
          <a:solidFill>
            <a:srgbClr val="FFFFFF"/>
          </a:solidFill>
          <a:ln/>
        </p:spPr>
        <p:txBody>
          <a:bodyPr/>
          <a:lstStyle/>
          <a:p>
            <a:endParaRPr lang="en-GB"/>
          </a:p>
        </p:txBody>
      </p:sp>
      <p:sp>
        <p:nvSpPr>
          <p:cNvPr id="7" name="Shape 4"/>
          <p:cNvSpPr/>
          <p:nvPr/>
        </p:nvSpPr>
        <p:spPr>
          <a:xfrm>
            <a:off x="356" y="-23812"/>
            <a:ext cx="9143398" cy="166688"/>
          </a:xfrm>
          <a:prstGeom prst="roundRect">
            <a:avLst>
              <a:gd name="adj" fmla="val -548570"/>
            </a:avLst>
          </a:prstGeom>
          <a:solidFill>
            <a:srgbClr val="FFFFFF"/>
          </a:solidFill>
          <a:ln/>
        </p:spPr>
        <p:txBody>
          <a:bodyPr/>
          <a:lstStyle/>
          <a:p>
            <a:endParaRPr lang="en-GB"/>
          </a:p>
        </p:txBody>
      </p:sp>
      <p:sp>
        <p:nvSpPr>
          <p:cNvPr id="8" name="Shape 5"/>
          <p:cNvSpPr/>
          <p:nvPr/>
        </p:nvSpPr>
        <p:spPr>
          <a:xfrm>
            <a:off x="356" y="4999813"/>
            <a:ext cx="9143398" cy="166687"/>
          </a:xfrm>
          <a:prstGeom prst="roundRect">
            <a:avLst>
              <a:gd name="adj" fmla="val -548573"/>
            </a:avLst>
          </a:prstGeom>
          <a:solidFill>
            <a:srgbClr val="FFFFFF"/>
          </a:solidFill>
          <a:ln/>
        </p:spPr>
        <p:txBody>
          <a:bodyPr/>
          <a:lstStyle/>
          <a:p>
            <a:endParaRPr lang="en-GB"/>
          </a:p>
        </p:txBody>
      </p:sp>
      <p:sp>
        <p:nvSpPr>
          <p:cNvPr id="9" name="Text 6"/>
          <p:cNvSpPr/>
          <p:nvPr/>
        </p:nvSpPr>
        <p:spPr>
          <a:xfrm>
            <a:off x="476250" y="476250"/>
            <a:ext cx="4349279" cy="365760"/>
          </a:xfrm>
          <a:prstGeom prst="rect">
            <a:avLst/>
          </a:prstGeom>
          <a:noFill/>
          <a:ln/>
        </p:spPr>
        <p:txBody>
          <a:bodyPr wrap="square" lIns="0" tIns="0" rIns="0" bIns="0" rtlCol="0" anchor="t"/>
          <a:lstStyle/>
          <a:p>
            <a:pPr algn="l">
              <a:lnSpc>
                <a:spcPts val="1440"/>
              </a:lnSpc>
            </a:pPr>
            <a:r>
              <a:rPr lang="en-US" sz="700" b="0" dirty="0">
                <a:solidFill>
                  <a:srgbClr val="444444"/>
                </a:solidFill>
                <a:latin typeface="Noto Serif JP" pitchFamily="34" charset="0"/>
                <a:ea typeface="Noto Serif JP" pitchFamily="34" charset="-122"/>
                <a:cs typeface="Noto Serif JP" pitchFamily="34" charset="-120"/>
              </a:rPr>
              <a:t>The event is carried out with the financial support of NAWA STER programme Project "Actions towards the internationalization of the Doctoral School of the University of Life Sciences in Lublin (I-SDUPL)</a:t>
            </a:r>
            <a:endParaRPr lang="en-US" sz="900" dirty="0"/>
          </a:p>
        </p:txBody>
      </p:sp>
      <p:pic>
        <p:nvPicPr>
          <p:cNvPr id="10" name="Image 0" descr="https://pitch-assets-ccb95893-de3f-4266-973c-20049231b248.s3.eu-west-1.amazonaws.com/1e83e691-22fb-4880-b5c8-9ea1505dfccc?pitch-bytes=24183&amp;pitch-content-type=image%2Fpng"/>
          <p:cNvPicPr>
            <a:picLocks noChangeAspect="1"/>
          </p:cNvPicPr>
          <p:nvPr/>
        </p:nvPicPr>
        <p:blipFill>
          <a:blip r:embed="rId3"/>
          <a:srcRect/>
          <a:stretch/>
        </p:blipFill>
        <p:spPr>
          <a:xfrm>
            <a:off x="478277" y="923459"/>
            <a:ext cx="3657600" cy="467360"/>
          </a:xfrm>
          <a:prstGeom prst="rect">
            <a:avLst/>
          </a:prstGeom>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0</TotalTime>
  <Words>417</Words>
  <Application>Microsoft Office PowerPoint</Application>
  <PresentationFormat>Pokaz na ekranie (16:9)</PresentationFormat>
  <Paragraphs>46</Paragraphs>
  <Slides>7</Slides>
  <Notes>7</Notes>
  <HiddenSlides>0</HiddenSlides>
  <MMClips>0</MMClips>
  <ScaleCrop>false</ScaleCrop>
  <HeadingPairs>
    <vt:vector size="6" baseType="variant">
      <vt:variant>
        <vt:lpstr>Używane czcionki</vt:lpstr>
      </vt:variant>
      <vt:variant>
        <vt:i4>3</vt:i4>
      </vt:variant>
      <vt:variant>
        <vt:lpstr>Motyw</vt:lpstr>
      </vt:variant>
      <vt:variant>
        <vt:i4>1</vt:i4>
      </vt:variant>
      <vt:variant>
        <vt:lpstr>Tytuły slajdów</vt:lpstr>
      </vt:variant>
      <vt:variant>
        <vt:i4>7</vt:i4>
      </vt:variant>
    </vt:vector>
  </HeadingPairs>
  <TitlesOfParts>
    <vt:vector size="11" baseType="lpstr">
      <vt:lpstr>Arial</vt:lpstr>
      <vt:lpstr>Noto Serif JP</vt:lpstr>
      <vt:lpstr>Work Sans</vt:lpstr>
      <vt:lpstr>Office Theme</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vector>
  </TitlesOfParts>
  <Company>PptxGenJS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Bring Coherency to your Research Portfolio Role of AI in Brainstorming</dc:title>
  <dc:subject>PptxGenJS Presentation</dc:subject>
  <dc:creator>Pitch Software GmbH</dc:creator>
  <cp:lastModifiedBy>UP</cp:lastModifiedBy>
  <cp:revision>2</cp:revision>
  <dcterms:created xsi:type="dcterms:W3CDTF">2025-06-02T07:43:50Z</dcterms:created>
  <dcterms:modified xsi:type="dcterms:W3CDTF">2025-06-03T11:30:27Z</dcterms:modified>
</cp:coreProperties>
</file>