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10"/>
  </p:normalViewPr>
  <p:slideViewPr>
    <p:cSldViewPr snapToGrid="0" snapToObjects="1">
      <p:cViewPr varScale="1">
        <p:scale>
          <a:sx n="126" d="100"/>
          <a:sy n="126" d="100"/>
        </p:scale>
        <p:origin x="20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2247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7F9F9"/>
        </a:solidFill>
        <a:effectLst/>
      </p:bgPr>
    </p:bg>
    <p:spTree>
      <p:nvGrpSpPr>
        <p:cNvPr id="1" name=""/>
        <p:cNvGrpSpPr/>
        <p:nvPr/>
      </p:nvGrpSpPr>
      <p:grpSpPr>
        <a:xfrm>
          <a:off x="0" y="0"/>
          <a:ext cx="0" cy="0"/>
          <a:chOff x="0" y="0"/>
          <a:chExt cx="0" cy="0"/>
        </a:xfrm>
      </p:grpSpPr>
      <p:pic>
        <p:nvPicPr>
          <p:cNvPr id="3" name="Image 0" descr="https://pitch-assets-ccb95893-de3f-4266-973c-20049231b248.s3.eu-west-1.amazonaws.com/ca5276b8-6c77-4213-b944-6ae9c8a4e821?pitch-bytes=6071817&amp;pitch-content-type=image%2Fpng"/>
          <p:cNvPicPr>
            <a:picLocks noChangeAspect="1"/>
          </p:cNvPicPr>
          <p:nvPr/>
        </p:nvPicPr>
        <p:blipFill>
          <a:blip r:embed="rId3"/>
          <a:srcRect l="24242" t="474" b="35595"/>
          <a:stretch/>
        </p:blipFill>
        <p:spPr>
          <a:xfrm>
            <a:off x="-734" y="0"/>
            <a:ext cx="9144734" cy="5143500"/>
          </a:xfrm>
          <a:prstGeom prst="rect">
            <a:avLst/>
          </a:prstGeom>
        </p:spPr>
      </p:pic>
      <p:sp>
        <p:nvSpPr>
          <p:cNvPr id="4" name="Text 0"/>
          <p:cNvSpPr/>
          <p:nvPr/>
        </p:nvSpPr>
        <p:spPr>
          <a:xfrm>
            <a:off x="475707" y="2071222"/>
            <a:ext cx="8191202" cy="1000125"/>
          </a:xfrm>
          <a:prstGeom prst="rect">
            <a:avLst/>
          </a:prstGeom>
          <a:noFill/>
          <a:ln/>
        </p:spPr>
        <p:txBody>
          <a:bodyPr wrap="square" lIns="0" tIns="0" rIns="0" bIns="0" rtlCol="0" anchor="ctr"/>
          <a:lstStyle/>
          <a:p>
            <a:pPr algn="ctr">
              <a:lnSpc>
                <a:spcPts val="3960"/>
              </a:lnSpc>
            </a:pPr>
            <a:r>
              <a:rPr lang="en-US" sz="1800" b="1" kern="0" spc="-24" dirty="0">
                <a:solidFill>
                  <a:srgbClr val="111111"/>
                </a:solidFill>
                <a:latin typeface="Noto Serif JP" pitchFamily="34" charset="0"/>
                <a:ea typeface="Noto Serif JP" pitchFamily="34" charset="-122"/>
                <a:cs typeface="Noto Serif JP" pitchFamily="34" charset="-120"/>
              </a:rPr>
              <a:t>Bring Coherency to your Research Portfolio</a:t>
            </a:r>
            <a:endParaRPr lang="en-US" sz="3600" dirty="0"/>
          </a:p>
          <a:p>
            <a:pPr algn="ctr">
              <a:lnSpc>
                <a:spcPts val="3960"/>
              </a:lnSpc>
            </a:pPr>
            <a:r>
              <a:rPr lang="en-US" sz="1800" b="0" kern="0" spc="-24" dirty="0">
                <a:solidFill>
                  <a:srgbClr val="111111"/>
                </a:solidFill>
                <a:latin typeface="Noto Serif JP" pitchFamily="34" charset="0"/>
                <a:ea typeface="Noto Serif JP" pitchFamily="34" charset="-122"/>
                <a:cs typeface="Noto Serif JP" pitchFamily="34" charset="-120"/>
              </a:rPr>
              <a:t>Role of AI in Brainstorming</a:t>
            </a:r>
            <a:endParaRPr lang="en-US" sz="3600" dirty="0"/>
          </a:p>
        </p:txBody>
      </p:sp>
      <p:sp>
        <p:nvSpPr>
          <p:cNvPr id="5" name="Shape 1"/>
          <p:cNvSpPr/>
          <p:nvPr/>
        </p:nvSpPr>
        <p:spPr>
          <a:xfrm>
            <a:off x="-23812" y="0"/>
            <a:ext cx="166688" cy="5143500"/>
          </a:xfrm>
          <a:prstGeom prst="roundRect">
            <a:avLst>
              <a:gd name="adj" fmla="val -548570"/>
            </a:avLst>
          </a:prstGeom>
          <a:solidFill>
            <a:srgbClr val="FFFFFF"/>
          </a:solidFill>
          <a:ln/>
        </p:spPr>
        <p:txBody>
          <a:bodyPr/>
          <a:lstStyle/>
          <a:p>
            <a:endParaRPr lang="en-GB"/>
          </a:p>
        </p:txBody>
      </p:sp>
      <p:sp>
        <p:nvSpPr>
          <p:cNvPr id="6" name="Shape 2"/>
          <p:cNvSpPr/>
          <p:nvPr/>
        </p:nvSpPr>
        <p:spPr>
          <a:xfrm>
            <a:off x="9001163" y="0"/>
            <a:ext cx="166688" cy="5143500"/>
          </a:xfrm>
          <a:prstGeom prst="roundRect">
            <a:avLst>
              <a:gd name="adj" fmla="val -548570"/>
            </a:avLst>
          </a:prstGeom>
          <a:solidFill>
            <a:srgbClr val="FFFFFF"/>
          </a:solidFill>
          <a:ln/>
        </p:spPr>
        <p:txBody>
          <a:bodyPr/>
          <a:lstStyle/>
          <a:p>
            <a:endParaRPr lang="en-GB"/>
          </a:p>
        </p:txBody>
      </p:sp>
      <p:sp>
        <p:nvSpPr>
          <p:cNvPr id="7" name="Shape 3"/>
          <p:cNvSpPr/>
          <p:nvPr/>
        </p:nvSpPr>
        <p:spPr>
          <a:xfrm>
            <a:off x="356" y="-23812"/>
            <a:ext cx="9143398" cy="166688"/>
          </a:xfrm>
          <a:prstGeom prst="roundRect">
            <a:avLst>
              <a:gd name="adj" fmla="val -548570"/>
            </a:avLst>
          </a:prstGeom>
          <a:solidFill>
            <a:srgbClr val="FFFFFF"/>
          </a:solidFill>
          <a:ln/>
        </p:spPr>
        <p:txBody>
          <a:bodyPr/>
          <a:lstStyle/>
          <a:p>
            <a:endParaRPr lang="en-GB"/>
          </a:p>
        </p:txBody>
      </p:sp>
      <p:sp>
        <p:nvSpPr>
          <p:cNvPr id="8" name="Shape 4"/>
          <p:cNvSpPr/>
          <p:nvPr/>
        </p:nvSpPr>
        <p:spPr>
          <a:xfrm>
            <a:off x="356" y="4999813"/>
            <a:ext cx="9143398" cy="166687"/>
          </a:xfrm>
          <a:prstGeom prst="roundRect">
            <a:avLst>
              <a:gd name="adj" fmla="val -548573"/>
            </a:avLst>
          </a:prstGeom>
          <a:solidFill>
            <a:srgbClr val="FFFFFF"/>
          </a:solidFill>
          <a:ln/>
        </p:spPr>
        <p:txBody>
          <a:bodyPr/>
          <a:lstStyle/>
          <a:p>
            <a:endParaRPr lang="en-GB"/>
          </a:p>
        </p:txBody>
      </p:sp>
      <p:sp>
        <p:nvSpPr>
          <p:cNvPr id="9" name="Text 5"/>
          <p:cNvSpPr/>
          <p:nvPr/>
        </p:nvSpPr>
        <p:spPr>
          <a:xfrm>
            <a:off x="6173344" y="4194435"/>
            <a:ext cx="2493020" cy="480060"/>
          </a:xfrm>
          <a:prstGeom prst="rect">
            <a:avLst/>
          </a:prstGeom>
          <a:noFill/>
          <a:ln/>
        </p:spPr>
        <p:txBody>
          <a:bodyPr wrap="none" lIns="0" tIns="0" rIns="0" bIns="0" rtlCol="0" anchor="t">
            <a:spAutoFit/>
          </a:bodyPr>
          <a:lstStyle/>
          <a:p>
            <a:pPr algn="r">
              <a:lnSpc>
                <a:spcPts val="1890"/>
              </a:lnSpc>
            </a:pPr>
            <a:r>
              <a:rPr lang="en-US" sz="1100" b="0" dirty="0">
                <a:solidFill>
                  <a:srgbClr val="444444"/>
                </a:solidFill>
                <a:latin typeface="Noto Serif JP" pitchFamily="34" charset="0"/>
                <a:ea typeface="Noto Serif JP" pitchFamily="34" charset="-122"/>
                <a:cs typeface="Noto Serif JP" pitchFamily="34" charset="-120"/>
              </a:rPr>
              <a:t>Tom Hashimoto, DPhil (Oxon)</a:t>
            </a:r>
            <a:endParaRPr lang="en-US" sz="1050" dirty="0"/>
          </a:p>
          <a:p>
            <a:pPr algn="r">
              <a:lnSpc>
                <a:spcPts val="1890"/>
              </a:lnSpc>
            </a:pPr>
            <a:r>
              <a:rPr lang="en-US" sz="1100" b="0" dirty="0">
                <a:solidFill>
                  <a:srgbClr val="444444"/>
                </a:solidFill>
                <a:latin typeface="Noto Serif JP" pitchFamily="34" charset="0"/>
                <a:ea typeface="Noto Serif JP" pitchFamily="34" charset="-122"/>
                <a:cs typeface="Noto Serif JP" pitchFamily="34" charset="-120"/>
              </a:rPr>
              <a:t>Associate Professor, Vilnius University</a:t>
            </a:r>
            <a:endParaRPr lang="en-US" sz="1050" dirty="0"/>
          </a:p>
        </p:txBody>
      </p:sp>
      <p:sp>
        <p:nvSpPr>
          <p:cNvPr id="10" name="Text 6"/>
          <p:cNvSpPr/>
          <p:nvPr/>
        </p:nvSpPr>
        <p:spPr>
          <a:xfrm>
            <a:off x="4310386" y="3266821"/>
            <a:ext cx="515169" cy="180975"/>
          </a:xfrm>
          <a:prstGeom prst="rect">
            <a:avLst/>
          </a:prstGeom>
          <a:noFill/>
          <a:ln/>
        </p:spPr>
        <p:txBody>
          <a:bodyPr wrap="none" lIns="0" tIns="0" rIns="0" bIns="0" rtlCol="0" anchor="t">
            <a:spAutoFit/>
          </a:bodyPr>
          <a:lstStyle/>
          <a:p>
            <a:pPr algn="l">
              <a:lnSpc>
                <a:spcPts val="1440"/>
              </a:lnSpc>
            </a:pPr>
            <a:r>
              <a:rPr lang="en-US" sz="900" b="0" dirty="0">
                <a:solidFill>
                  <a:srgbClr val="444444"/>
                </a:solidFill>
                <a:latin typeface="Noto Serif JP" pitchFamily="34" charset="0"/>
                <a:ea typeface="Noto Serif JP" pitchFamily="34" charset="-122"/>
                <a:cs typeface="Noto Serif JP" pitchFamily="34" charset="-120"/>
              </a:rPr>
              <a:t>May 2025</a:t>
            </a:r>
            <a:endParaRPr lang="en-US" sz="900" dirty="0"/>
          </a:p>
        </p:txBody>
      </p:sp>
      <p:sp>
        <p:nvSpPr>
          <p:cNvPr id="11" name="Text 7"/>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12" name="Image 1" descr="https://pitch-assets-ccb95893-de3f-4266-973c-20049231b248.s3.eu-west-1.amazonaws.com/1e83e691-22fb-4880-b5c8-9ea1505dfccc?pitch-bytes=24183&amp;pitch-content-type=image%2Fpng"/>
          <p:cNvPicPr>
            <a:picLocks noChangeAspect="1"/>
          </p:cNvPicPr>
          <p:nvPr/>
        </p:nvPicPr>
        <p:blipFill>
          <a:blip r:embed="rId4"/>
          <a:srcRect/>
          <a:stretch/>
        </p:blipFill>
        <p:spPr>
          <a:xfrm>
            <a:off x="478277" y="923459"/>
            <a:ext cx="3657600" cy="4673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7F9F9"/>
        </a:solidFill>
        <a:effectLst/>
      </p:bgPr>
    </p:bg>
    <p:spTree>
      <p:nvGrpSpPr>
        <p:cNvPr id="1" name=""/>
        <p:cNvGrpSpPr/>
        <p:nvPr/>
      </p:nvGrpSpPr>
      <p:grpSpPr>
        <a:xfrm>
          <a:off x="0" y="0"/>
          <a:ext cx="0" cy="0"/>
          <a:chOff x="0" y="0"/>
          <a:chExt cx="0" cy="0"/>
        </a:xfrm>
      </p:grpSpPr>
      <p:sp>
        <p:nvSpPr>
          <p:cNvPr id="3" name="Text 0"/>
          <p:cNvSpPr/>
          <p:nvPr/>
        </p:nvSpPr>
        <p:spPr>
          <a:xfrm>
            <a:off x="475956" y="2487040"/>
            <a:ext cx="8192170" cy="500062"/>
          </a:xfrm>
          <a:prstGeom prst="rect">
            <a:avLst/>
          </a:prstGeom>
          <a:noFill/>
          <a:ln/>
        </p:spPr>
        <p:txBody>
          <a:bodyPr wrap="square" lIns="0" tIns="0" rIns="0" bIns="0" rtlCol="0" anchor="t"/>
          <a:lstStyle/>
          <a:p>
            <a:pPr algn="ctr">
              <a:lnSpc>
                <a:spcPts val="3960"/>
              </a:lnSpc>
            </a:pPr>
            <a:r>
              <a:rPr lang="en-US" sz="3600" b="1" kern="0" spc="-24" dirty="0">
                <a:solidFill>
                  <a:srgbClr val="111111"/>
                </a:solidFill>
                <a:latin typeface="Noto Serif JP" pitchFamily="34" charset="0"/>
                <a:ea typeface="Noto Serif JP" pitchFamily="34" charset="-122"/>
                <a:cs typeface="Noto Serif JP" pitchFamily="34" charset="-120"/>
              </a:rPr>
              <a:t>Bit about me</a:t>
            </a:r>
            <a:endParaRPr lang="en-US" sz="3600" dirty="0"/>
          </a:p>
        </p:txBody>
      </p:sp>
      <p:sp>
        <p:nvSpPr>
          <p:cNvPr id="4" name="Text 1"/>
          <p:cNvSpPr/>
          <p:nvPr/>
        </p:nvSpPr>
        <p:spPr>
          <a:xfrm>
            <a:off x="475915" y="2143839"/>
            <a:ext cx="8192170" cy="180975"/>
          </a:xfrm>
          <a:prstGeom prst="rect">
            <a:avLst/>
          </a:prstGeom>
          <a:noFill/>
          <a:ln/>
        </p:spPr>
        <p:txBody>
          <a:bodyPr wrap="square" lIns="0" tIns="0" rIns="0" bIns="0" rtlCol="0" anchor="t"/>
          <a:lstStyle/>
          <a:p>
            <a:pPr algn="ctr">
              <a:lnSpc>
                <a:spcPts val="1440"/>
              </a:lnSpc>
            </a:pPr>
            <a:r>
              <a:rPr lang="en-US" sz="900" b="0" kern="0" spc="240" dirty="0">
                <a:solidFill>
                  <a:srgbClr val="111111"/>
                </a:solidFill>
                <a:latin typeface="Work Sans" pitchFamily="34" charset="0"/>
                <a:ea typeface="Work Sans" pitchFamily="34" charset="-122"/>
                <a:cs typeface="Work Sans" pitchFamily="34" charset="-120"/>
              </a:rPr>
              <a:t>BEFORE WE START…</a:t>
            </a:r>
            <a:endParaRPr lang="en-US" sz="900" dirty="0"/>
          </a:p>
        </p:txBody>
      </p:sp>
      <p:sp>
        <p:nvSpPr>
          <p:cNvPr id="5" name="Shape 2"/>
          <p:cNvSpPr/>
          <p:nvPr/>
        </p:nvSpPr>
        <p:spPr>
          <a:xfrm>
            <a:off x="-23812" y="0"/>
            <a:ext cx="166688" cy="5143500"/>
          </a:xfrm>
          <a:prstGeom prst="roundRect">
            <a:avLst>
              <a:gd name="adj" fmla="val -548570"/>
            </a:avLst>
          </a:prstGeom>
          <a:solidFill>
            <a:srgbClr val="FFFFFF"/>
          </a:solidFill>
          <a:ln/>
        </p:spPr>
        <p:txBody>
          <a:bodyPr/>
          <a:lstStyle/>
          <a:p>
            <a:endParaRPr lang="en-GB"/>
          </a:p>
        </p:txBody>
      </p:sp>
      <p:sp>
        <p:nvSpPr>
          <p:cNvPr id="6" name="Shape 3"/>
          <p:cNvSpPr/>
          <p:nvPr/>
        </p:nvSpPr>
        <p:spPr>
          <a:xfrm>
            <a:off x="9001163" y="0"/>
            <a:ext cx="166688" cy="5143500"/>
          </a:xfrm>
          <a:prstGeom prst="roundRect">
            <a:avLst>
              <a:gd name="adj" fmla="val -548570"/>
            </a:avLst>
          </a:prstGeom>
          <a:solidFill>
            <a:srgbClr val="FFFFFF"/>
          </a:solidFill>
          <a:ln/>
        </p:spPr>
        <p:txBody>
          <a:bodyPr/>
          <a:lstStyle/>
          <a:p>
            <a:endParaRPr lang="en-GB"/>
          </a:p>
        </p:txBody>
      </p:sp>
      <p:sp>
        <p:nvSpPr>
          <p:cNvPr id="7" name="Shape 4"/>
          <p:cNvSpPr/>
          <p:nvPr/>
        </p:nvSpPr>
        <p:spPr>
          <a:xfrm>
            <a:off x="356" y="-23812"/>
            <a:ext cx="9143398" cy="166688"/>
          </a:xfrm>
          <a:prstGeom prst="roundRect">
            <a:avLst>
              <a:gd name="adj" fmla="val -548570"/>
            </a:avLst>
          </a:prstGeom>
          <a:solidFill>
            <a:srgbClr val="FFFFFF"/>
          </a:solidFill>
          <a:ln/>
        </p:spPr>
        <p:txBody>
          <a:bodyPr/>
          <a:lstStyle/>
          <a:p>
            <a:endParaRPr lang="en-GB"/>
          </a:p>
        </p:txBody>
      </p:sp>
      <p:sp>
        <p:nvSpPr>
          <p:cNvPr id="8" name="Shape 5"/>
          <p:cNvSpPr/>
          <p:nvPr/>
        </p:nvSpPr>
        <p:spPr>
          <a:xfrm>
            <a:off x="356" y="4999813"/>
            <a:ext cx="9143398" cy="166687"/>
          </a:xfrm>
          <a:prstGeom prst="roundRect">
            <a:avLst>
              <a:gd name="adj" fmla="val -548573"/>
            </a:avLst>
          </a:prstGeom>
          <a:solidFill>
            <a:srgbClr val="FFFFFF"/>
          </a:solidFill>
          <a:ln/>
        </p:spPr>
        <p:txBody>
          <a:bodyPr/>
          <a:lstStyle/>
          <a:p>
            <a:endParaRPr lang="en-GB"/>
          </a:p>
        </p:txBody>
      </p:sp>
      <p:sp>
        <p:nvSpPr>
          <p:cNvPr id="9" name="Text 6"/>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10" name="Image 0" descr="https://pitch-assets-ccb95893-de3f-4266-973c-20049231b248.s3.eu-west-1.amazonaws.com/1e83e691-22fb-4880-b5c8-9ea1505dfccc?pitch-bytes=24183&amp;pitch-content-type=image%2Fpng"/>
          <p:cNvPicPr>
            <a:picLocks noChangeAspect="1"/>
          </p:cNvPicPr>
          <p:nvPr/>
        </p:nvPicPr>
        <p:blipFill>
          <a:blip r:embed="rId3"/>
          <a:srcRect/>
          <a:stretch/>
        </p:blipFill>
        <p:spPr>
          <a:xfrm>
            <a:off x="478277" y="923459"/>
            <a:ext cx="3657600" cy="4673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a:effectLst/>
      </p:bgPr>
    </p:bg>
    <p:spTree>
      <p:nvGrpSpPr>
        <p:cNvPr id="1" name=""/>
        <p:cNvGrpSpPr/>
        <p:nvPr/>
      </p:nvGrpSpPr>
      <p:grpSpPr>
        <a:xfrm>
          <a:off x="0" y="0"/>
          <a:ext cx="0" cy="0"/>
          <a:chOff x="0" y="0"/>
          <a:chExt cx="0" cy="0"/>
        </a:xfrm>
      </p:grpSpPr>
      <p:sp>
        <p:nvSpPr>
          <p:cNvPr id="3" name="Text 0"/>
          <p:cNvSpPr/>
          <p:nvPr/>
        </p:nvSpPr>
        <p:spPr>
          <a:xfrm>
            <a:off x="5048313" y="476567"/>
            <a:ext cx="3619203" cy="714375"/>
          </a:xfrm>
          <a:prstGeom prst="rect">
            <a:avLst/>
          </a:prstGeom>
          <a:noFill/>
          <a:ln/>
        </p:spPr>
        <p:txBody>
          <a:bodyPr wrap="square" lIns="0" tIns="0" rIns="0" bIns="0" rtlCol="0" anchor="t"/>
          <a:lstStyle/>
          <a:p>
            <a:pPr algn="l">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Modernism</a:t>
            </a:r>
            <a:endParaRPr lang="en-US" sz="2025" dirty="0"/>
          </a:p>
          <a:p>
            <a:pPr algn="l">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Post-modernism</a:t>
            </a:r>
            <a:endParaRPr lang="en-US" sz="2025" dirty="0"/>
          </a:p>
        </p:txBody>
      </p:sp>
      <p:sp>
        <p:nvSpPr>
          <p:cNvPr id="4" name="Text 1"/>
          <p:cNvSpPr/>
          <p:nvPr/>
        </p:nvSpPr>
        <p:spPr>
          <a:xfrm>
            <a:off x="5048313" y="1614574"/>
            <a:ext cx="3619203" cy="1905000"/>
          </a:xfrm>
          <a:prstGeom prst="rect">
            <a:avLst/>
          </a:prstGeom>
          <a:noFill/>
          <a:ln/>
        </p:spPr>
        <p:txBody>
          <a:bodyPr wrap="square" lIns="0" tIns="0" rIns="0" bIns="0" rtlCol="0" anchor="t"/>
          <a:lstStyle/>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Rise of 'scientific' logic</a:t>
            </a:r>
            <a:endParaRPr lang="en-US" sz="1050" dirty="0"/>
          </a:p>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Mathematisation of research (incl. social sciences and humanities)</a:t>
            </a:r>
            <a:endParaRPr lang="en-US" sz="1050" dirty="0"/>
          </a:p>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Industrial Revolution and the World War I</a:t>
            </a:r>
            <a:endParaRPr lang="en-US" sz="1050" dirty="0"/>
          </a:p>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Questioning the 'universal' logic</a:t>
            </a:r>
            <a:endParaRPr lang="en-US" sz="1050" dirty="0"/>
          </a:p>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Human 'errors' and psychology</a:t>
            </a:r>
            <a:endParaRPr lang="en-US" sz="1050" dirty="0"/>
          </a:p>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Rise of behavioural science (in Economics and beyond)</a:t>
            </a:r>
            <a:endParaRPr lang="en-US" sz="1050" dirty="0"/>
          </a:p>
        </p:txBody>
      </p:sp>
      <p:pic>
        <p:nvPicPr>
          <p:cNvPr id="5" name="Image 0" descr="https://pitch-assets-ccb95893-de3f-4266-973c-20049231b248.s3.eu-west-1.amazonaws.com/c0cace13-b781-4cbc-8917-7006bd9fe36a?pitch-bytes=6801833&amp;pitch-content-type=image%2Fpng"/>
          <p:cNvPicPr>
            <a:picLocks noChangeAspect="1"/>
          </p:cNvPicPr>
          <p:nvPr/>
        </p:nvPicPr>
        <p:blipFill>
          <a:blip r:embed="rId3"/>
          <a:srcRect/>
          <a:stretch/>
        </p:blipFill>
        <p:spPr>
          <a:xfrm>
            <a:off x="142875" y="142875"/>
            <a:ext cx="4427270" cy="4857750"/>
          </a:xfrm>
          <a:prstGeom prst="rect">
            <a:avLst/>
          </a:prstGeom>
        </p:spPr>
      </p:pic>
      <p:sp>
        <p:nvSpPr>
          <p:cNvPr id="6" name="Text 2"/>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7" name="Image 1" descr="https://pitch-assets-ccb95893-de3f-4266-973c-20049231b248.s3.eu-west-1.amazonaws.com/1e83e691-22fb-4880-b5c8-9ea1505dfccc?pitch-bytes=24183&amp;pitch-content-type=image%2Fpng"/>
          <p:cNvPicPr>
            <a:picLocks noChangeAspect="1"/>
          </p:cNvPicPr>
          <p:nvPr/>
        </p:nvPicPr>
        <p:blipFill>
          <a:blip r:embed="rId4"/>
          <a:srcRect/>
          <a:stretch/>
        </p:blipFill>
        <p:spPr>
          <a:xfrm>
            <a:off x="478277" y="923459"/>
            <a:ext cx="3657600" cy="4673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7F9F9"/>
        </a:solidFill>
        <a:effectLst/>
      </p:bgPr>
    </p:bg>
    <p:spTree>
      <p:nvGrpSpPr>
        <p:cNvPr id="1" name=""/>
        <p:cNvGrpSpPr/>
        <p:nvPr/>
      </p:nvGrpSpPr>
      <p:grpSpPr>
        <a:xfrm>
          <a:off x="0" y="0"/>
          <a:ext cx="0" cy="0"/>
          <a:chOff x="0" y="0"/>
          <a:chExt cx="0" cy="0"/>
        </a:xfrm>
      </p:grpSpPr>
      <p:sp>
        <p:nvSpPr>
          <p:cNvPr id="3" name="Text 0"/>
          <p:cNvSpPr/>
          <p:nvPr/>
        </p:nvSpPr>
        <p:spPr>
          <a:xfrm>
            <a:off x="477836" y="2268133"/>
            <a:ext cx="8191202" cy="357188"/>
          </a:xfrm>
          <a:prstGeom prst="rect">
            <a:avLst/>
          </a:prstGeom>
          <a:noFill/>
          <a:ln/>
        </p:spPr>
        <p:txBody>
          <a:bodyPr wrap="square" lIns="0" tIns="0" rIns="0" bIns="0" rtlCol="0" anchor="t"/>
          <a:lstStyle/>
          <a:p>
            <a:pPr algn="ctr">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AI - which 'human' do you imitate?</a:t>
            </a:r>
            <a:endParaRPr lang="en-US" sz="2025" dirty="0"/>
          </a:p>
        </p:txBody>
      </p:sp>
      <p:sp>
        <p:nvSpPr>
          <p:cNvPr id="4" name="Text 1"/>
          <p:cNvSpPr/>
          <p:nvPr/>
        </p:nvSpPr>
        <p:spPr>
          <a:xfrm>
            <a:off x="477836" y="2697898"/>
            <a:ext cx="8191202" cy="180975"/>
          </a:xfrm>
          <a:prstGeom prst="rect">
            <a:avLst/>
          </a:prstGeom>
          <a:noFill/>
          <a:ln/>
        </p:spPr>
        <p:txBody>
          <a:bodyPr wrap="square" lIns="0" tIns="0" rIns="0" bIns="0" rtlCol="0" anchor="t"/>
          <a:lstStyle/>
          <a:p>
            <a:pPr algn="ctr">
              <a:lnSpc>
                <a:spcPts val="1440"/>
              </a:lnSpc>
            </a:pPr>
            <a:r>
              <a:rPr lang="en-US" sz="900" b="0" kern="0" spc="240" dirty="0">
                <a:solidFill>
                  <a:srgbClr val="111111"/>
                </a:solidFill>
                <a:latin typeface="Work Sans" pitchFamily="34" charset="0"/>
                <a:ea typeface="Work Sans" pitchFamily="34" charset="-122"/>
                <a:cs typeface="Work Sans" pitchFamily="34" charset="-120"/>
              </a:rPr>
              <a:t>SCIENTIFIC AND LOGICAL OR BEHAVIOURAL AND INTUITIONAL?</a:t>
            </a:r>
            <a:endParaRPr lang="en-US" sz="900" dirty="0"/>
          </a:p>
        </p:txBody>
      </p:sp>
      <p:sp>
        <p:nvSpPr>
          <p:cNvPr id="5" name="Shape 2"/>
          <p:cNvSpPr/>
          <p:nvPr/>
        </p:nvSpPr>
        <p:spPr>
          <a:xfrm>
            <a:off x="-23812" y="0"/>
            <a:ext cx="166688" cy="5143500"/>
          </a:xfrm>
          <a:prstGeom prst="roundRect">
            <a:avLst>
              <a:gd name="adj" fmla="val -548570"/>
            </a:avLst>
          </a:prstGeom>
          <a:solidFill>
            <a:srgbClr val="FFFFFF"/>
          </a:solidFill>
          <a:ln/>
        </p:spPr>
        <p:txBody>
          <a:bodyPr/>
          <a:lstStyle/>
          <a:p>
            <a:endParaRPr lang="en-GB"/>
          </a:p>
        </p:txBody>
      </p:sp>
      <p:sp>
        <p:nvSpPr>
          <p:cNvPr id="6" name="Shape 3"/>
          <p:cNvSpPr/>
          <p:nvPr/>
        </p:nvSpPr>
        <p:spPr>
          <a:xfrm>
            <a:off x="9001163" y="0"/>
            <a:ext cx="166688" cy="5143500"/>
          </a:xfrm>
          <a:prstGeom prst="roundRect">
            <a:avLst>
              <a:gd name="adj" fmla="val -548570"/>
            </a:avLst>
          </a:prstGeom>
          <a:solidFill>
            <a:srgbClr val="FFFFFF"/>
          </a:solidFill>
          <a:ln/>
        </p:spPr>
        <p:txBody>
          <a:bodyPr/>
          <a:lstStyle/>
          <a:p>
            <a:endParaRPr lang="en-GB"/>
          </a:p>
        </p:txBody>
      </p:sp>
      <p:sp>
        <p:nvSpPr>
          <p:cNvPr id="7" name="Shape 4"/>
          <p:cNvSpPr/>
          <p:nvPr/>
        </p:nvSpPr>
        <p:spPr>
          <a:xfrm>
            <a:off x="356" y="-23812"/>
            <a:ext cx="9143398" cy="166688"/>
          </a:xfrm>
          <a:prstGeom prst="roundRect">
            <a:avLst>
              <a:gd name="adj" fmla="val -548570"/>
            </a:avLst>
          </a:prstGeom>
          <a:solidFill>
            <a:srgbClr val="FFFFFF"/>
          </a:solidFill>
          <a:ln/>
        </p:spPr>
        <p:txBody>
          <a:bodyPr/>
          <a:lstStyle/>
          <a:p>
            <a:endParaRPr lang="en-GB"/>
          </a:p>
        </p:txBody>
      </p:sp>
      <p:sp>
        <p:nvSpPr>
          <p:cNvPr id="8" name="Shape 5"/>
          <p:cNvSpPr/>
          <p:nvPr/>
        </p:nvSpPr>
        <p:spPr>
          <a:xfrm>
            <a:off x="356" y="4999813"/>
            <a:ext cx="9143398" cy="166687"/>
          </a:xfrm>
          <a:prstGeom prst="roundRect">
            <a:avLst>
              <a:gd name="adj" fmla="val -548573"/>
            </a:avLst>
          </a:prstGeom>
          <a:solidFill>
            <a:srgbClr val="FFFFFF"/>
          </a:solidFill>
          <a:ln/>
        </p:spPr>
        <p:txBody>
          <a:bodyPr/>
          <a:lstStyle/>
          <a:p>
            <a:endParaRPr lang="en-GB"/>
          </a:p>
        </p:txBody>
      </p:sp>
      <p:sp>
        <p:nvSpPr>
          <p:cNvPr id="9" name="Text 6"/>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10" name="Image 0" descr="https://pitch-assets-ccb95893-de3f-4266-973c-20049231b248.s3.eu-west-1.amazonaws.com/1e83e691-22fb-4880-b5c8-9ea1505dfccc?pitch-bytes=24183&amp;pitch-content-type=image%2Fpng"/>
          <p:cNvPicPr>
            <a:picLocks noChangeAspect="1"/>
          </p:cNvPicPr>
          <p:nvPr/>
        </p:nvPicPr>
        <p:blipFill>
          <a:blip r:embed="rId3"/>
          <a:srcRect/>
          <a:stretch/>
        </p:blipFill>
        <p:spPr>
          <a:xfrm>
            <a:off x="478277" y="923459"/>
            <a:ext cx="3657600" cy="4673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sp>
        <p:nvSpPr>
          <p:cNvPr id="3" name="Text 0"/>
          <p:cNvSpPr/>
          <p:nvPr/>
        </p:nvSpPr>
        <p:spPr>
          <a:xfrm>
            <a:off x="3308396" y="3487986"/>
            <a:ext cx="5359599" cy="714375"/>
          </a:xfrm>
          <a:prstGeom prst="rect">
            <a:avLst/>
          </a:prstGeom>
          <a:noFill/>
          <a:ln/>
        </p:spPr>
        <p:txBody>
          <a:bodyPr wrap="square" lIns="0" tIns="0" rIns="0" bIns="0" rtlCol="0" anchor="t"/>
          <a:lstStyle/>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AI today largely imitates our cognitive activities through linguistic and situational analyses. LLM is one of the most popular models (e.g. Chat GPT).</a:t>
            </a:r>
            <a:endParaRPr lang="en-US" sz="1050" dirty="0"/>
          </a:p>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Although it requires pre-training, they can be personalised for generic purposes.</a:t>
            </a:r>
            <a:endParaRPr lang="en-US" sz="1050" dirty="0"/>
          </a:p>
        </p:txBody>
      </p:sp>
      <p:sp>
        <p:nvSpPr>
          <p:cNvPr id="4" name="Text 1"/>
          <p:cNvSpPr/>
          <p:nvPr/>
        </p:nvSpPr>
        <p:spPr>
          <a:xfrm>
            <a:off x="476250" y="3486407"/>
            <a:ext cx="2476128" cy="357187"/>
          </a:xfrm>
          <a:prstGeom prst="rect">
            <a:avLst/>
          </a:prstGeom>
          <a:noFill/>
          <a:ln/>
        </p:spPr>
        <p:txBody>
          <a:bodyPr wrap="square" lIns="0" tIns="0" rIns="0" bIns="0" rtlCol="0" anchor="t"/>
          <a:lstStyle/>
          <a:p>
            <a:pPr algn="l">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AI (today)</a:t>
            </a:r>
            <a:endParaRPr lang="en-US" sz="2025" dirty="0"/>
          </a:p>
        </p:txBody>
      </p:sp>
      <p:pic>
        <p:nvPicPr>
          <p:cNvPr id="5" name="Image 0" descr="https://pitch-assets-ccb95893-de3f-4266-973c-20049231b248.s3.eu-west-1.amazonaws.com/9aac51b9-c99e-4809-8abb-d5dbcc99603f?pitch-bytes=3438360&amp;pitch-content-type=image%2Fpng"/>
          <p:cNvPicPr>
            <a:picLocks noChangeAspect="1"/>
          </p:cNvPicPr>
          <p:nvPr/>
        </p:nvPicPr>
        <p:blipFill>
          <a:blip r:embed="rId3"/>
          <a:srcRect/>
          <a:stretch/>
        </p:blipFill>
        <p:spPr>
          <a:xfrm>
            <a:off x="141274" y="143303"/>
            <a:ext cx="8858250" cy="2857500"/>
          </a:xfrm>
          <a:prstGeom prst="rect">
            <a:avLst/>
          </a:prstGeom>
        </p:spPr>
      </p:pic>
      <p:sp>
        <p:nvSpPr>
          <p:cNvPr id="6" name="Text 2"/>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7" name="Image 1" descr="https://pitch-assets-ccb95893-de3f-4266-973c-20049231b248.s3.eu-west-1.amazonaws.com/1e83e691-22fb-4880-b5c8-9ea1505dfccc?pitch-bytes=24183&amp;pitch-content-type=image%2Fpng"/>
          <p:cNvPicPr>
            <a:picLocks noChangeAspect="1"/>
          </p:cNvPicPr>
          <p:nvPr/>
        </p:nvPicPr>
        <p:blipFill>
          <a:blip r:embed="rId4"/>
          <a:srcRect/>
          <a:stretch/>
        </p:blipFill>
        <p:spPr>
          <a:xfrm>
            <a:off x="478277" y="923459"/>
            <a:ext cx="3657600" cy="4673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sp>
        <p:nvSpPr>
          <p:cNvPr id="3" name="Shape 0"/>
          <p:cNvSpPr/>
          <p:nvPr/>
        </p:nvSpPr>
        <p:spPr>
          <a:xfrm>
            <a:off x="6523014" y="142875"/>
            <a:ext cx="2476500" cy="4857750"/>
          </a:xfrm>
          <a:prstGeom prst="roundRect">
            <a:avLst>
              <a:gd name="adj" fmla="val -36923"/>
            </a:avLst>
          </a:prstGeom>
          <a:solidFill>
            <a:srgbClr val="F7F9F9"/>
          </a:solidFill>
          <a:ln/>
        </p:spPr>
        <p:txBody>
          <a:bodyPr/>
          <a:lstStyle/>
          <a:p>
            <a:endParaRPr lang="en-GB"/>
          </a:p>
        </p:txBody>
      </p:sp>
      <p:sp>
        <p:nvSpPr>
          <p:cNvPr id="4" name="Text 1"/>
          <p:cNvSpPr/>
          <p:nvPr/>
        </p:nvSpPr>
        <p:spPr>
          <a:xfrm>
            <a:off x="474662" y="2214563"/>
            <a:ext cx="5571828" cy="714375"/>
          </a:xfrm>
          <a:prstGeom prst="rect">
            <a:avLst/>
          </a:prstGeom>
          <a:noFill/>
          <a:ln/>
        </p:spPr>
        <p:txBody>
          <a:bodyPr wrap="square" lIns="0" tIns="0" rIns="0" bIns="0" rtlCol="0" anchor="ctr"/>
          <a:lstStyle/>
          <a:p>
            <a:pPr algn="l">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AI in research</a:t>
            </a:r>
            <a:endParaRPr lang="en-US" sz="2025" dirty="0"/>
          </a:p>
          <a:p>
            <a:pPr algn="l">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(and dynamics in the scientific community)</a:t>
            </a:r>
            <a:endParaRPr lang="en-US" sz="2025" dirty="0"/>
          </a:p>
        </p:txBody>
      </p:sp>
      <p:sp>
        <p:nvSpPr>
          <p:cNvPr id="5" name="Text 2"/>
          <p:cNvSpPr/>
          <p:nvPr/>
        </p:nvSpPr>
        <p:spPr>
          <a:xfrm>
            <a:off x="7002943" y="905662"/>
            <a:ext cx="1523702" cy="180975"/>
          </a:xfrm>
          <a:prstGeom prst="rect">
            <a:avLst/>
          </a:prstGeom>
          <a:noFill/>
          <a:ln/>
        </p:spPr>
        <p:txBody>
          <a:bodyPr wrap="square" lIns="0" tIns="0" rIns="0" bIns="0" rtlCol="0" anchor="t"/>
          <a:lstStyle/>
          <a:p>
            <a:pPr algn="l">
              <a:lnSpc>
                <a:spcPts val="1440"/>
              </a:lnSpc>
            </a:pPr>
            <a:r>
              <a:rPr lang="en-US" sz="900" b="0" kern="0" spc="240" dirty="0">
                <a:solidFill>
                  <a:srgbClr val="111111"/>
                </a:solidFill>
                <a:latin typeface="Work Sans" pitchFamily="34" charset="0"/>
                <a:ea typeface="Work Sans" pitchFamily="34" charset="-122"/>
                <a:cs typeface="Work Sans" pitchFamily="34" charset="-120"/>
              </a:rPr>
              <a:t>LIT. REVIEW</a:t>
            </a:r>
            <a:endParaRPr lang="en-US" sz="900" dirty="0"/>
          </a:p>
        </p:txBody>
      </p:sp>
      <p:sp>
        <p:nvSpPr>
          <p:cNvPr id="6" name="Text 3"/>
          <p:cNvSpPr/>
          <p:nvPr/>
        </p:nvSpPr>
        <p:spPr>
          <a:xfrm>
            <a:off x="7002943" y="1154374"/>
            <a:ext cx="1523702" cy="238125"/>
          </a:xfrm>
          <a:prstGeom prst="rect">
            <a:avLst/>
          </a:prstGeom>
          <a:noFill/>
          <a:ln/>
        </p:spPr>
        <p:txBody>
          <a:bodyPr wrap="square" lIns="0" tIns="0" rIns="0" bIns="0" rtlCol="0" anchor="t"/>
          <a:lstStyle/>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Weak, not accurate</a:t>
            </a:r>
            <a:endParaRPr lang="en-US" sz="1050" dirty="0"/>
          </a:p>
        </p:txBody>
      </p:sp>
      <p:sp>
        <p:nvSpPr>
          <p:cNvPr id="7" name="Text 4"/>
          <p:cNvSpPr/>
          <p:nvPr/>
        </p:nvSpPr>
        <p:spPr>
          <a:xfrm>
            <a:off x="7002943" y="2103089"/>
            <a:ext cx="1523702" cy="238125"/>
          </a:xfrm>
          <a:prstGeom prst="rect">
            <a:avLst/>
          </a:prstGeom>
          <a:noFill/>
          <a:ln/>
        </p:spPr>
        <p:txBody>
          <a:bodyPr wrap="square" lIns="0" tIns="0" rIns="0" bIns="0" rtlCol="0" anchor="t"/>
          <a:lstStyle/>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Strong</a:t>
            </a:r>
            <a:endParaRPr lang="en-US" sz="1050" dirty="0"/>
          </a:p>
        </p:txBody>
      </p:sp>
      <p:sp>
        <p:nvSpPr>
          <p:cNvPr id="8" name="Text 5"/>
          <p:cNvSpPr/>
          <p:nvPr/>
        </p:nvSpPr>
        <p:spPr>
          <a:xfrm>
            <a:off x="7002943" y="1855830"/>
            <a:ext cx="1523702" cy="180975"/>
          </a:xfrm>
          <a:prstGeom prst="rect">
            <a:avLst/>
          </a:prstGeom>
          <a:noFill/>
          <a:ln/>
        </p:spPr>
        <p:txBody>
          <a:bodyPr wrap="square" lIns="0" tIns="0" rIns="0" bIns="0" rtlCol="0" anchor="t"/>
          <a:lstStyle/>
          <a:p>
            <a:pPr algn="l">
              <a:lnSpc>
                <a:spcPts val="1440"/>
              </a:lnSpc>
            </a:pPr>
            <a:r>
              <a:rPr lang="en-US" sz="900" b="0" kern="0" spc="240" dirty="0">
                <a:solidFill>
                  <a:srgbClr val="111111"/>
                </a:solidFill>
                <a:latin typeface="Work Sans" pitchFamily="34" charset="0"/>
                <a:ea typeface="Work Sans" pitchFamily="34" charset="-122"/>
                <a:cs typeface="Work Sans" pitchFamily="34" charset="-120"/>
              </a:rPr>
              <a:t>SWOT</a:t>
            </a:r>
            <a:endParaRPr lang="en-US" sz="900" dirty="0"/>
          </a:p>
        </p:txBody>
      </p:sp>
      <p:sp>
        <p:nvSpPr>
          <p:cNvPr id="9" name="Text 6"/>
          <p:cNvSpPr/>
          <p:nvPr/>
        </p:nvSpPr>
        <p:spPr>
          <a:xfrm>
            <a:off x="7002943" y="3051598"/>
            <a:ext cx="1523702" cy="238125"/>
          </a:xfrm>
          <a:prstGeom prst="rect">
            <a:avLst/>
          </a:prstGeom>
          <a:noFill/>
          <a:ln/>
        </p:spPr>
        <p:txBody>
          <a:bodyPr wrap="square" lIns="0" tIns="0" rIns="0" bIns="0" rtlCol="0" anchor="t"/>
          <a:lstStyle/>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Limited</a:t>
            </a:r>
            <a:endParaRPr lang="en-US" sz="1050" dirty="0"/>
          </a:p>
        </p:txBody>
      </p:sp>
      <p:sp>
        <p:nvSpPr>
          <p:cNvPr id="10" name="Text 7"/>
          <p:cNvSpPr/>
          <p:nvPr/>
        </p:nvSpPr>
        <p:spPr>
          <a:xfrm>
            <a:off x="7002943" y="2805155"/>
            <a:ext cx="1523702" cy="180975"/>
          </a:xfrm>
          <a:prstGeom prst="rect">
            <a:avLst/>
          </a:prstGeom>
          <a:noFill/>
          <a:ln/>
        </p:spPr>
        <p:txBody>
          <a:bodyPr wrap="square" lIns="0" tIns="0" rIns="0" bIns="0" rtlCol="0" anchor="t"/>
          <a:lstStyle/>
          <a:p>
            <a:pPr algn="l">
              <a:lnSpc>
                <a:spcPts val="1440"/>
              </a:lnSpc>
            </a:pPr>
            <a:r>
              <a:rPr lang="en-US" sz="900" b="0" kern="0" spc="240" dirty="0">
                <a:solidFill>
                  <a:srgbClr val="111111"/>
                </a:solidFill>
                <a:latin typeface="Work Sans" pitchFamily="34" charset="0"/>
                <a:ea typeface="Work Sans" pitchFamily="34" charset="-122"/>
                <a:cs typeface="Work Sans" pitchFamily="34" charset="-120"/>
              </a:rPr>
              <a:t>RQ DEVELOPMENT</a:t>
            </a:r>
            <a:endParaRPr lang="en-US" sz="900" dirty="0"/>
          </a:p>
        </p:txBody>
      </p:sp>
      <p:sp>
        <p:nvSpPr>
          <p:cNvPr id="11" name="Text 8"/>
          <p:cNvSpPr/>
          <p:nvPr/>
        </p:nvSpPr>
        <p:spPr>
          <a:xfrm>
            <a:off x="7002943" y="3750827"/>
            <a:ext cx="1523702" cy="180975"/>
          </a:xfrm>
          <a:prstGeom prst="rect">
            <a:avLst/>
          </a:prstGeom>
          <a:noFill/>
          <a:ln/>
        </p:spPr>
        <p:txBody>
          <a:bodyPr wrap="square" lIns="0" tIns="0" rIns="0" bIns="0" rtlCol="0" anchor="t"/>
          <a:lstStyle/>
          <a:p>
            <a:pPr algn="l">
              <a:lnSpc>
                <a:spcPts val="1440"/>
              </a:lnSpc>
            </a:pPr>
            <a:r>
              <a:rPr lang="en-US" sz="900" b="0" kern="0" spc="240" dirty="0">
                <a:solidFill>
                  <a:srgbClr val="111111"/>
                </a:solidFill>
                <a:latin typeface="Work Sans" pitchFamily="34" charset="0"/>
                <a:ea typeface="Work Sans" pitchFamily="34" charset="-122"/>
                <a:cs typeface="Work Sans" pitchFamily="34" charset="-120"/>
              </a:rPr>
              <a:t>DATA ANALYSIS</a:t>
            </a:r>
            <a:endParaRPr lang="en-US" sz="900" dirty="0"/>
          </a:p>
        </p:txBody>
      </p:sp>
      <p:sp>
        <p:nvSpPr>
          <p:cNvPr id="12" name="Text 9"/>
          <p:cNvSpPr/>
          <p:nvPr/>
        </p:nvSpPr>
        <p:spPr>
          <a:xfrm>
            <a:off x="7002943" y="3990920"/>
            <a:ext cx="1523702" cy="238125"/>
          </a:xfrm>
          <a:prstGeom prst="rect">
            <a:avLst/>
          </a:prstGeom>
          <a:noFill/>
          <a:ln/>
        </p:spPr>
        <p:txBody>
          <a:bodyPr wrap="square" lIns="0" tIns="0" rIns="0" bIns="0" rtlCol="0" anchor="t"/>
          <a:lstStyle/>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In special settings</a:t>
            </a:r>
            <a:endParaRPr lang="en-US" sz="1050" dirty="0"/>
          </a:p>
        </p:txBody>
      </p:sp>
      <p:sp>
        <p:nvSpPr>
          <p:cNvPr id="13" name="Text 10"/>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14" name="Image 0" descr="https://pitch-assets-ccb95893-de3f-4266-973c-20049231b248.s3.eu-west-1.amazonaws.com/1e83e691-22fb-4880-b5c8-9ea1505dfccc?pitch-bytes=24183&amp;pitch-content-type=image%2Fpng"/>
          <p:cNvPicPr>
            <a:picLocks noChangeAspect="1"/>
          </p:cNvPicPr>
          <p:nvPr/>
        </p:nvPicPr>
        <p:blipFill>
          <a:blip r:embed="rId3"/>
          <a:srcRect/>
          <a:stretch/>
        </p:blipFill>
        <p:spPr>
          <a:xfrm>
            <a:off x="478277" y="923459"/>
            <a:ext cx="3657600" cy="4673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7F9F9"/>
        </a:solidFill>
        <a:effectLst/>
      </p:bgPr>
    </p:bg>
    <p:spTree>
      <p:nvGrpSpPr>
        <p:cNvPr id="1" name=""/>
        <p:cNvGrpSpPr/>
        <p:nvPr/>
      </p:nvGrpSpPr>
      <p:grpSpPr>
        <a:xfrm>
          <a:off x="0" y="0"/>
          <a:ext cx="0" cy="0"/>
          <a:chOff x="0" y="0"/>
          <a:chExt cx="0" cy="0"/>
        </a:xfrm>
      </p:grpSpPr>
      <p:sp>
        <p:nvSpPr>
          <p:cNvPr id="3" name="Text 0"/>
          <p:cNvSpPr/>
          <p:nvPr/>
        </p:nvSpPr>
        <p:spPr>
          <a:xfrm>
            <a:off x="475956" y="2487040"/>
            <a:ext cx="8192170" cy="500062"/>
          </a:xfrm>
          <a:prstGeom prst="rect">
            <a:avLst/>
          </a:prstGeom>
          <a:noFill/>
          <a:ln/>
        </p:spPr>
        <p:txBody>
          <a:bodyPr wrap="square" lIns="0" tIns="0" rIns="0" bIns="0" rtlCol="0" anchor="t"/>
          <a:lstStyle/>
          <a:p>
            <a:pPr algn="ctr">
              <a:lnSpc>
                <a:spcPts val="3960"/>
              </a:lnSpc>
            </a:pPr>
            <a:r>
              <a:rPr lang="en-US" sz="3600" b="1" kern="0" spc="-24" dirty="0">
                <a:solidFill>
                  <a:srgbClr val="111111"/>
                </a:solidFill>
                <a:latin typeface="Noto Serif JP" pitchFamily="34" charset="0"/>
                <a:ea typeface="Noto Serif JP" pitchFamily="34" charset="-122"/>
                <a:cs typeface="Noto Serif JP" pitchFamily="34" charset="-120"/>
              </a:rPr>
              <a:t>Discussion</a:t>
            </a:r>
            <a:endParaRPr lang="en-US" sz="3600" dirty="0"/>
          </a:p>
        </p:txBody>
      </p:sp>
      <p:sp>
        <p:nvSpPr>
          <p:cNvPr id="4" name="Text 1"/>
          <p:cNvSpPr/>
          <p:nvPr/>
        </p:nvSpPr>
        <p:spPr>
          <a:xfrm>
            <a:off x="475915" y="2143839"/>
            <a:ext cx="8192170" cy="180975"/>
          </a:xfrm>
          <a:prstGeom prst="rect">
            <a:avLst/>
          </a:prstGeom>
          <a:noFill/>
          <a:ln/>
        </p:spPr>
        <p:txBody>
          <a:bodyPr wrap="square" lIns="0" tIns="0" rIns="0" bIns="0" rtlCol="0" anchor="t"/>
          <a:lstStyle/>
          <a:p>
            <a:pPr algn="ctr">
              <a:lnSpc>
                <a:spcPts val="1440"/>
              </a:lnSpc>
            </a:pPr>
            <a:r>
              <a:rPr lang="en-US" sz="900" b="0" kern="0" spc="240" dirty="0">
                <a:solidFill>
                  <a:srgbClr val="111111"/>
                </a:solidFill>
                <a:latin typeface="Work Sans" pitchFamily="34" charset="0"/>
                <a:ea typeface="Work Sans" pitchFamily="34" charset="-122"/>
                <a:cs typeface="Work Sans" pitchFamily="34" charset="-120"/>
              </a:rPr>
              <a:t>NOW WHAT?</a:t>
            </a:r>
            <a:endParaRPr lang="en-US" sz="900" dirty="0"/>
          </a:p>
        </p:txBody>
      </p:sp>
      <p:sp>
        <p:nvSpPr>
          <p:cNvPr id="5" name="Shape 2"/>
          <p:cNvSpPr/>
          <p:nvPr/>
        </p:nvSpPr>
        <p:spPr>
          <a:xfrm>
            <a:off x="-23812" y="0"/>
            <a:ext cx="166688" cy="5143500"/>
          </a:xfrm>
          <a:prstGeom prst="roundRect">
            <a:avLst>
              <a:gd name="adj" fmla="val -548570"/>
            </a:avLst>
          </a:prstGeom>
          <a:solidFill>
            <a:srgbClr val="FFFFFF"/>
          </a:solidFill>
          <a:ln/>
        </p:spPr>
        <p:txBody>
          <a:bodyPr/>
          <a:lstStyle/>
          <a:p>
            <a:endParaRPr lang="en-GB"/>
          </a:p>
        </p:txBody>
      </p:sp>
      <p:sp>
        <p:nvSpPr>
          <p:cNvPr id="6" name="Shape 3"/>
          <p:cNvSpPr/>
          <p:nvPr/>
        </p:nvSpPr>
        <p:spPr>
          <a:xfrm>
            <a:off x="9001163" y="0"/>
            <a:ext cx="166688" cy="5143500"/>
          </a:xfrm>
          <a:prstGeom prst="roundRect">
            <a:avLst>
              <a:gd name="adj" fmla="val -548570"/>
            </a:avLst>
          </a:prstGeom>
          <a:solidFill>
            <a:srgbClr val="FFFFFF"/>
          </a:solidFill>
          <a:ln/>
        </p:spPr>
        <p:txBody>
          <a:bodyPr/>
          <a:lstStyle/>
          <a:p>
            <a:endParaRPr lang="en-GB"/>
          </a:p>
        </p:txBody>
      </p:sp>
      <p:sp>
        <p:nvSpPr>
          <p:cNvPr id="7" name="Shape 4"/>
          <p:cNvSpPr/>
          <p:nvPr/>
        </p:nvSpPr>
        <p:spPr>
          <a:xfrm>
            <a:off x="356" y="-23812"/>
            <a:ext cx="9143398" cy="166688"/>
          </a:xfrm>
          <a:prstGeom prst="roundRect">
            <a:avLst>
              <a:gd name="adj" fmla="val -548570"/>
            </a:avLst>
          </a:prstGeom>
          <a:solidFill>
            <a:srgbClr val="FFFFFF"/>
          </a:solidFill>
          <a:ln/>
        </p:spPr>
        <p:txBody>
          <a:bodyPr/>
          <a:lstStyle/>
          <a:p>
            <a:endParaRPr lang="en-GB"/>
          </a:p>
        </p:txBody>
      </p:sp>
      <p:sp>
        <p:nvSpPr>
          <p:cNvPr id="8" name="Shape 5"/>
          <p:cNvSpPr/>
          <p:nvPr/>
        </p:nvSpPr>
        <p:spPr>
          <a:xfrm>
            <a:off x="356" y="4999813"/>
            <a:ext cx="9143398" cy="166687"/>
          </a:xfrm>
          <a:prstGeom prst="roundRect">
            <a:avLst>
              <a:gd name="adj" fmla="val -548573"/>
            </a:avLst>
          </a:prstGeom>
          <a:solidFill>
            <a:srgbClr val="FFFFFF"/>
          </a:solidFill>
          <a:ln/>
        </p:spPr>
        <p:txBody>
          <a:bodyPr/>
          <a:lstStyle/>
          <a:p>
            <a:endParaRPr lang="en-GB"/>
          </a:p>
        </p:txBody>
      </p:sp>
      <p:sp>
        <p:nvSpPr>
          <p:cNvPr id="9" name="Text 6"/>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10" name="Image 0" descr="https://pitch-assets-ccb95893-de3f-4266-973c-20049231b248.s3.eu-west-1.amazonaws.com/1e83e691-22fb-4880-b5c8-9ea1505dfccc?pitch-bytes=24183&amp;pitch-content-type=image%2Fpng"/>
          <p:cNvPicPr>
            <a:picLocks noChangeAspect="1"/>
          </p:cNvPicPr>
          <p:nvPr/>
        </p:nvPicPr>
        <p:blipFill>
          <a:blip r:embed="rId3"/>
          <a:srcRect/>
          <a:stretch/>
        </p:blipFill>
        <p:spPr>
          <a:xfrm>
            <a:off x="478277" y="923459"/>
            <a:ext cx="3657600" cy="46736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Pokaz na ekranie (16:9)</PresentationFormat>
  <Paragraphs>46</Paragraphs>
  <Slides>7</Slides>
  <Notes>7</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vt:i4>
      </vt:variant>
    </vt:vector>
  </HeadingPairs>
  <TitlesOfParts>
    <vt:vector size="11" baseType="lpstr">
      <vt:lpstr>Arial</vt:lpstr>
      <vt:lpstr>Noto Serif JP</vt:lpstr>
      <vt:lpstr>Work Sans</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 Coherency to your Research Portfolio Role of AI in Brainstorming</dc:title>
  <dc:subject>PptxGenJS Presentation</dc:subject>
  <dc:creator>Pitch Software GmbH</dc:creator>
  <cp:lastModifiedBy>UP</cp:lastModifiedBy>
  <cp:revision>2</cp:revision>
  <dcterms:created xsi:type="dcterms:W3CDTF">2025-06-02T07:43:50Z</dcterms:created>
  <dcterms:modified xsi:type="dcterms:W3CDTF">2025-06-03T11:30:27Z</dcterms:modified>
</cp:coreProperties>
</file>