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image/png" Extension="tm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84" r:id="rId3"/>
    <p:sldId id="258" r:id="rId4"/>
    <p:sldId id="281"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2" r:id="rId23"/>
    <p:sldId id="276" r:id="rId24"/>
    <p:sldId id="277" r:id="rId25"/>
    <p:sldId id="278" r:id="rId26"/>
    <p:sldId id="279" r:id="rId27"/>
    <p:sldId id="280" r:id="rId28"/>
  </p:sldIdLst>
  <p:sldSz cx="18288000" cy="10287000"/>
  <p:notesSz cx="6858000" cy="9144000"/>
  <p:embeddedFontLst>
    <p:embeddedFont>
      <p:font typeface="Calibri" panose="020F0502020204030204" pitchFamily="34" charset="0"/>
      <p:regular r:id="rId30"/>
      <p:bold r:id="rId31"/>
      <p:italic r:id="rId32"/>
      <p:boldItalic r:id="rId33"/>
    </p:embeddedFont>
    <p:embeddedFont>
      <p:font typeface="Exo" panose="020B0604020202020204" charset="-18"/>
      <p:regular r:id="rId34"/>
      <p:bold r:id="rId35"/>
      <p:italic r:id="rId36"/>
      <p:boldItalic r:id="rId37"/>
    </p:embeddedFont>
    <p:embeddedFont>
      <p:font typeface="Helios" panose="020B0604020202020204" charset="0"/>
      <p:regular r:id="rId38"/>
    </p:embeddedFont>
    <p:embeddedFont>
      <p:font typeface="Helios Bold" panose="020B0604020202020204" charset="0"/>
      <p:regular r:id="rId39"/>
    </p:embeddedFont>
    <p:embeddedFont>
      <p:font typeface="Klein" panose="020B0604020202020204" charset="0"/>
      <p:regular r:id="rId40"/>
    </p:embeddedFont>
    <p:embeddedFont>
      <p:font typeface="Klein Bold" panose="020B0604020202020204"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150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379E8E-2DBD-4224-87E6-1667C4C1A4C1}" type="datetimeFigureOut">
              <a:rPr lang="pl-PL" smtClean="0"/>
              <a:t>2025-01-14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5DCC50-0062-4416-BEBE-44EC79AA487C}" type="slidenum">
              <a:rPr lang="pl-PL" smtClean="0"/>
              <a:t>‹#›</a:t>
            </a:fld>
            <a:endParaRPr lang="pl-PL"/>
          </a:p>
        </p:txBody>
      </p:sp>
    </p:spTree>
    <p:extLst>
      <p:ext uri="{BB962C8B-B14F-4D97-AF65-F5344CB8AC3E}">
        <p14:creationId xmlns:p14="http://schemas.microsoft.com/office/powerpoint/2010/main" val="1991669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A5DCC50-0062-4416-BEBE-44EC79AA487C}" type="slidenum">
              <a:rPr lang="pl-PL" smtClean="0"/>
              <a:t>26</a:t>
            </a:fld>
            <a:endParaRPr lang="pl-PL"/>
          </a:p>
        </p:txBody>
      </p:sp>
    </p:spTree>
    <p:extLst>
      <p:ext uri="{BB962C8B-B14F-4D97-AF65-F5344CB8AC3E}">
        <p14:creationId xmlns:p14="http://schemas.microsoft.com/office/powerpoint/2010/main" val="616963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2.svg" Type="http://schemas.openxmlformats.org/officeDocument/2006/relationships/image"/><Relationship Id="rId7" Target="../media/image6.png" Type="http://schemas.openxmlformats.org/officeDocument/2006/relationships/image"/><Relationship Id="rId2" Target="../media/image1.png" Type="http://schemas.openxmlformats.org/officeDocument/2006/relationships/image"/><Relationship Id="rId1" Target="../slideLayouts/slideLayout7.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jpeg" Type="http://schemas.openxmlformats.org/officeDocument/2006/relationships/image"/></Relationships>
</file>

<file path=ppt/slides/_rels/slide10.xml.rels><?xml version="1.0" encoding="UTF-8" standalone="yes" ?><Relationships xmlns="http://schemas.openxmlformats.org/package/2006/relationships"><Relationship Id="rId3" Target="../media/image4.png" Type="http://schemas.openxmlformats.org/officeDocument/2006/relationships/image"/><Relationship Id="rId2" Target="../media/image3.jpeg" Type="http://schemas.openxmlformats.org/officeDocument/2006/relationships/image"/><Relationship Id="rId1" Target="../slideLayouts/slideLayout7.xml" Type="http://schemas.openxmlformats.org/officeDocument/2006/relationships/slideLayout"/><Relationship Id="rId6" Target="../media/image35.jpeg" Type="http://schemas.openxmlformats.org/officeDocument/2006/relationships/image"/><Relationship Id="rId5" Target="../media/image34.jpeg" Type="http://schemas.openxmlformats.org/officeDocument/2006/relationships/image"/><Relationship Id="rId4" Target="../media/image5.png" Type="http://schemas.openxmlformats.org/officeDocument/2006/relationships/image"/></Relationships>
</file>

<file path=ppt/slides/_rels/slide11.xml.rels><?xml version="1.0" encoding="UTF-8" standalone="yes" ?><Relationships xmlns="http://schemas.openxmlformats.org/package/2006/relationships"><Relationship Id="rId3" Target="../media/image37.jpeg" Type="http://schemas.openxmlformats.org/officeDocument/2006/relationships/image"/><Relationship Id="rId2" Target="../media/image36.jpeg" Type="http://schemas.openxmlformats.org/officeDocument/2006/relationships/image"/><Relationship Id="rId1" Target="../slideLayouts/slideLayout7.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jpeg" Type="http://schemas.openxmlformats.org/officeDocument/2006/relationships/image"/></Relationships>
</file>

<file path=ppt/slides/_rels/slide12.xml.rels><?xml version="1.0" encoding="UTF-8" standalone="yes" ?><Relationships xmlns="http://schemas.openxmlformats.org/package/2006/relationships"><Relationship Id="rId8" Target="../media/image4.png" Type="http://schemas.openxmlformats.org/officeDocument/2006/relationships/image"/><Relationship Id="rId3" Target="../media/image2.svg" Type="http://schemas.openxmlformats.org/officeDocument/2006/relationships/image"/><Relationship Id="rId7" Target="../media/image3.jpeg" Type="http://schemas.openxmlformats.org/officeDocument/2006/relationships/image"/><Relationship Id="rId2" Target="../media/image1.png" Type="http://schemas.openxmlformats.org/officeDocument/2006/relationships/image"/><Relationship Id="rId1" Target="../slideLayouts/slideLayout7.xml" Type="http://schemas.openxmlformats.org/officeDocument/2006/relationships/slideLayout"/><Relationship Id="rId6" Target="../media/image40.jpeg" Type="http://schemas.openxmlformats.org/officeDocument/2006/relationships/image"/><Relationship Id="rId5" Target="../media/image39.jpeg" Type="http://schemas.openxmlformats.org/officeDocument/2006/relationships/image"/><Relationship Id="rId4" Target="../media/image38.jpeg" Type="http://schemas.openxmlformats.org/officeDocument/2006/relationships/image"/><Relationship Id="rId9" Target="../media/image5.png" Type="http://schemas.openxmlformats.org/officeDocument/2006/relationships/image"/></Relationships>
</file>

<file path=ppt/slides/_rels/slide13.xml.rels><?xml version="1.0" encoding="UTF-8" standalone="yes" ?><Relationships xmlns="http://schemas.openxmlformats.org/package/2006/relationships"><Relationship Id="rId8" Target="../media/image4.png" Type="http://schemas.openxmlformats.org/officeDocument/2006/relationships/image"/><Relationship Id="rId3" Target="../media/image42.svg" Type="http://schemas.openxmlformats.org/officeDocument/2006/relationships/image"/><Relationship Id="rId7" Target="../media/image3.jpeg" Type="http://schemas.openxmlformats.org/officeDocument/2006/relationships/image"/><Relationship Id="rId2" Target="../media/image41.png" Type="http://schemas.openxmlformats.org/officeDocument/2006/relationships/image"/><Relationship Id="rId1" Target="../slideLayouts/slideLayout7.xml" Type="http://schemas.openxmlformats.org/officeDocument/2006/relationships/slideLayout"/><Relationship Id="rId6" Target="../media/image45.jpeg" Type="http://schemas.openxmlformats.org/officeDocument/2006/relationships/image"/><Relationship Id="rId5" Target="../media/image44.jpeg" Type="http://schemas.openxmlformats.org/officeDocument/2006/relationships/image"/><Relationship Id="rId4" Target="../media/image43.jpeg" Type="http://schemas.openxmlformats.org/officeDocument/2006/relationships/image"/><Relationship Id="rId9" Target="../media/image5.png" Type="http://schemas.openxmlformats.org/officeDocument/2006/relationships/image"/></Relationships>
</file>

<file path=ppt/slides/_rels/slide14.xml.rels><?xml version="1.0" encoding="UTF-8" standalone="yes" ?><Relationships xmlns="http://schemas.openxmlformats.org/package/2006/relationships"><Relationship Id="rId3" Target="../media/image47.svg" Type="http://schemas.openxmlformats.org/officeDocument/2006/relationships/image"/><Relationship Id="rId2" Target="../media/image46.png" Type="http://schemas.openxmlformats.org/officeDocument/2006/relationships/image"/><Relationship Id="rId1" Target="../slideLayouts/slideLayout7.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jpeg" Type="http://schemas.openxmlformats.org/officeDocument/2006/relationships/image"/></Relationships>
</file>

<file path=ppt/slides/_rels/slide15.xml.rels><?xml version="1.0" encoding="UTF-8" standalone="yes" ?><Relationships xmlns="http://schemas.openxmlformats.org/package/2006/relationships"><Relationship Id="rId8" Target="../media/image54.png" Type="http://schemas.openxmlformats.org/officeDocument/2006/relationships/image"/><Relationship Id="rId13" Target="../media/image59.svg" Type="http://schemas.openxmlformats.org/officeDocument/2006/relationships/image"/><Relationship Id="rId18" Target="../media/image64.png" Type="http://schemas.openxmlformats.org/officeDocument/2006/relationships/image"/><Relationship Id="rId26" Target="../media/image3.jpeg" Type="http://schemas.openxmlformats.org/officeDocument/2006/relationships/image"/><Relationship Id="rId3" Target="../media/image49.svg" Type="http://schemas.openxmlformats.org/officeDocument/2006/relationships/image"/><Relationship Id="rId21" Target="../media/image67.svg" Type="http://schemas.openxmlformats.org/officeDocument/2006/relationships/image"/><Relationship Id="rId7" Target="../media/image53.svg" Type="http://schemas.openxmlformats.org/officeDocument/2006/relationships/image"/><Relationship Id="rId12" Target="../media/image58.png" Type="http://schemas.openxmlformats.org/officeDocument/2006/relationships/image"/><Relationship Id="rId17" Target="../media/image63.svg" Type="http://schemas.openxmlformats.org/officeDocument/2006/relationships/image"/><Relationship Id="rId25" Target="../media/image71.svg" Type="http://schemas.openxmlformats.org/officeDocument/2006/relationships/image"/><Relationship Id="rId2" Target="../media/image48.png" Type="http://schemas.openxmlformats.org/officeDocument/2006/relationships/image"/><Relationship Id="rId16" Target="../media/image62.png" Type="http://schemas.openxmlformats.org/officeDocument/2006/relationships/image"/><Relationship Id="rId20" Target="../media/image66.png" Type="http://schemas.openxmlformats.org/officeDocument/2006/relationships/image"/><Relationship Id="rId1" Target="../slideLayouts/slideLayout7.xml" Type="http://schemas.openxmlformats.org/officeDocument/2006/relationships/slideLayout"/><Relationship Id="rId6" Target="../media/image52.png" Type="http://schemas.openxmlformats.org/officeDocument/2006/relationships/image"/><Relationship Id="rId11" Target="../media/image57.svg" Type="http://schemas.openxmlformats.org/officeDocument/2006/relationships/image"/><Relationship Id="rId24" Target="../media/image70.png" Type="http://schemas.openxmlformats.org/officeDocument/2006/relationships/image"/><Relationship Id="rId5" Target="../media/image51.svg" Type="http://schemas.openxmlformats.org/officeDocument/2006/relationships/image"/><Relationship Id="rId15" Target="../media/image61.svg" Type="http://schemas.openxmlformats.org/officeDocument/2006/relationships/image"/><Relationship Id="rId23" Target="../media/image69.svg" Type="http://schemas.openxmlformats.org/officeDocument/2006/relationships/image"/><Relationship Id="rId28" Target="../media/image5.png" Type="http://schemas.openxmlformats.org/officeDocument/2006/relationships/image"/><Relationship Id="rId10" Target="../media/image56.png" Type="http://schemas.openxmlformats.org/officeDocument/2006/relationships/image"/><Relationship Id="rId19" Target="../media/image65.svg" Type="http://schemas.openxmlformats.org/officeDocument/2006/relationships/image"/><Relationship Id="rId4" Target="../media/image50.png" Type="http://schemas.openxmlformats.org/officeDocument/2006/relationships/image"/><Relationship Id="rId9" Target="../media/image55.svg" Type="http://schemas.openxmlformats.org/officeDocument/2006/relationships/image"/><Relationship Id="rId14" Target="../media/image60.png" Type="http://schemas.openxmlformats.org/officeDocument/2006/relationships/image"/><Relationship Id="rId22" Target="../media/image68.png" Type="http://schemas.openxmlformats.org/officeDocument/2006/relationships/image"/><Relationship Id="rId27" Target="../media/image4.png" Type="http://schemas.openxmlformats.org/officeDocument/2006/relationships/image"/></Relationships>
</file>

<file path=ppt/slides/_rels/slide16.xml.rels><?xml version="1.0" encoding="UTF-8" standalone="yes" ?><Relationships xmlns="http://schemas.openxmlformats.org/package/2006/relationships"><Relationship Id="rId8" Target="../media/image54.png" Type="http://schemas.openxmlformats.org/officeDocument/2006/relationships/image"/><Relationship Id="rId13" Target="../media/image59.svg" Type="http://schemas.openxmlformats.org/officeDocument/2006/relationships/image"/><Relationship Id="rId18" Target="../media/image64.png" Type="http://schemas.openxmlformats.org/officeDocument/2006/relationships/image"/><Relationship Id="rId26" Target="../media/image3.jpeg" Type="http://schemas.openxmlformats.org/officeDocument/2006/relationships/image"/><Relationship Id="rId3" Target="../media/image49.svg" Type="http://schemas.openxmlformats.org/officeDocument/2006/relationships/image"/><Relationship Id="rId21" Target="../media/image67.svg" Type="http://schemas.openxmlformats.org/officeDocument/2006/relationships/image"/><Relationship Id="rId7" Target="../media/image53.svg" Type="http://schemas.openxmlformats.org/officeDocument/2006/relationships/image"/><Relationship Id="rId12" Target="../media/image58.png" Type="http://schemas.openxmlformats.org/officeDocument/2006/relationships/image"/><Relationship Id="rId17" Target="../media/image63.svg" Type="http://schemas.openxmlformats.org/officeDocument/2006/relationships/image"/><Relationship Id="rId25" Target="../media/image71.svg" Type="http://schemas.openxmlformats.org/officeDocument/2006/relationships/image"/><Relationship Id="rId2" Target="../media/image48.png" Type="http://schemas.openxmlformats.org/officeDocument/2006/relationships/image"/><Relationship Id="rId16" Target="../media/image62.png" Type="http://schemas.openxmlformats.org/officeDocument/2006/relationships/image"/><Relationship Id="rId20" Target="../media/image66.png" Type="http://schemas.openxmlformats.org/officeDocument/2006/relationships/image"/><Relationship Id="rId1" Target="../slideLayouts/slideLayout7.xml" Type="http://schemas.openxmlformats.org/officeDocument/2006/relationships/slideLayout"/><Relationship Id="rId6" Target="../media/image52.png" Type="http://schemas.openxmlformats.org/officeDocument/2006/relationships/image"/><Relationship Id="rId11" Target="../media/image57.svg" Type="http://schemas.openxmlformats.org/officeDocument/2006/relationships/image"/><Relationship Id="rId24" Target="../media/image70.png" Type="http://schemas.openxmlformats.org/officeDocument/2006/relationships/image"/><Relationship Id="rId5" Target="../media/image51.svg" Type="http://schemas.openxmlformats.org/officeDocument/2006/relationships/image"/><Relationship Id="rId15" Target="../media/image61.svg" Type="http://schemas.openxmlformats.org/officeDocument/2006/relationships/image"/><Relationship Id="rId23" Target="../media/image69.svg" Type="http://schemas.openxmlformats.org/officeDocument/2006/relationships/image"/><Relationship Id="rId28" Target="../media/image5.png" Type="http://schemas.openxmlformats.org/officeDocument/2006/relationships/image"/><Relationship Id="rId10" Target="../media/image56.png" Type="http://schemas.openxmlformats.org/officeDocument/2006/relationships/image"/><Relationship Id="rId19" Target="../media/image65.svg" Type="http://schemas.openxmlformats.org/officeDocument/2006/relationships/image"/><Relationship Id="rId4" Target="../media/image50.png" Type="http://schemas.openxmlformats.org/officeDocument/2006/relationships/image"/><Relationship Id="rId9" Target="../media/image55.svg" Type="http://schemas.openxmlformats.org/officeDocument/2006/relationships/image"/><Relationship Id="rId14" Target="../media/image60.png" Type="http://schemas.openxmlformats.org/officeDocument/2006/relationships/image"/><Relationship Id="rId22" Target="../media/image68.png" Type="http://schemas.openxmlformats.org/officeDocument/2006/relationships/image"/><Relationship Id="rId27" Target="../media/image4.png" Type="http://schemas.openxmlformats.org/officeDocument/2006/relationships/image"/></Relationships>
</file>

<file path=ppt/slides/_rels/slide17.xml.rels><?xml version="1.0" encoding="UTF-8" standalone="yes" ?><Relationships xmlns="http://schemas.openxmlformats.org/package/2006/relationships"><Relationship Id="rId8" Target="../media/image54.png" Type="http://schemas.openxmlformats.org/officeDocument/2006/relationships/image"/><Relationship Id="rId3" Target="../media/image49.svg" Type="http://schemas.openxmlformats.org/officeDocument/2006/relationships/image"/><Relationship Id="rId7" Target="../media/image53.svg" Type="http://schemas.openxmlformats.org/officeDocument/2006/relationships/image"/><Relationship Id="rId12" Target="../media/image5.png" Type="http://schemas.openxmlformats.org/officeDocument/2006/relationships/image"/><Relationship Id="rId2" Target="../media/image48.png" Type="http://schemas.openxmlformats.org/officeDocument/2006/relationships/image"/><Relationship Id="rId1" Target="../slideLayouts/slideLayout7.xml" Type="http://schemas.openxmlformats.org/officeDocument/2006/relationships/slideLayout"/><Relationship Id="rId6" Target="../media/image52.png" Type="http://schemas.openxmlformats.org/officeDocument/2006/relationships/image"/><Relationship Id="rId11" Target="../media/image4.png" Type="http://schemas.openxmlformats.org/officeDocument/2006/relationships/image"/><Relationship Id="rId5" Target="../media/image51.svg" Type="http://schemas.openxmlformats.org/officeDocument/2006/relationships/image"/><Relationship Id="rId10" Target="../media/image3.jpeg" Type="http://schemas.openxmlformats.org/officeDocument/2006/relationships/image"/><Relationship Id="rId4" Target="../media/image50.png" Type="http://schemas.openxmlformats.org/officeDocument/2006/relationships/image"/><Relationship Id="rId9" Target="../media/image55.svg" Type="http://schemas.openxmlformats.org/officeDocument/2006/relationships/image"/></Relationships>
</file>

<file path=ppt/slides/_rels/slide18.xml.rels><?xml version="1.0" encoding="UTF-8" standalone="yes" ?><Relationships xmlns="http://schemas.openxmlformats.org/package/2006/relationships"><Relationship Id="rId8" Target="../media/image54.png" Type="http://schemas.openxmlformats.org/officeDocument/2006/relationships/image"/><Relationship Id="rId3" Target="../media/image49.svg" Type="http://schemas.openxmlformats.org/officeDocument/2006/relationships/image"/><Relationship Id="rId7" Target="../media/image53.svg" Type="http://schemas.openxmlformats.org/officeDocument/2006/relationships/image"/><Relationship Id="rId12" Target="../media/image5.png" Type="http://schemas.openxmlformats.org/officeDocument/2006/relationships/image"/><Relationship Id="rId2" Target="../media/image48.png" Type="http://schemas.openxmlformats.org/officeDocument/2006/relationships/image"/><Relationship Id="rId1" Target="../slideLayouts/slideLayout7.xml" Type="http://schemas.openxmlformats.org/officeDocument/2006/relationships/slideLayout"/><Relationship Id="rId6" Target="../media/image52.png" Type="http://schemas.openxmlformats.org/officeDocument/2006/relationships/image"/><Relationship Id="rId11" Target="../media/image4.png" Type="http://schemas.openxmlformats.org/officeDocument/2006/relationships/image"/><Relationship Id="rId5" Target="../media/image51.svg" Type="http://schemas.openxmlformats.org/officeDocument/2006/relationships/image"/><Relationship Id="rId10" Target="../media/image3.jpeg" Type="http://schemas.openxmlformats.org/officeDocument/2006/relationships/image"/><Relationship Id="rId4" Target="../media/image50.png" Type="http://schemas.openxmlformats.org/officeDocument/2006/relationships/image"/><Relationship Id="rId9" Target="../media/image55.svg" Type="http://schemas.openxmlformats.org/officeDocument/2006/relationships/image"/></Relationships>
</file>

<file path=ppt/slides/_rels/slide19.xml.rels><?xml version="1.0" encoding="UTF-8" standalone="yes" ?><Relationships xmlns="http://schemas.openxmlformats.org/package/2006/relationships"><Relationship Id="rId8" Target="../media/image54.png" Type="http://schemas.openxmlformats.org/officeDocument/2006/relationships/image"/><Relationship Id="rId13" Target="../media/image4.png" Type="http://schemas.openxmlformats.org/officeDocument/2006/relationships/image"/><Relationship Id="rId3" Target="../media/image49.svg" Type="http://schemas.openxmlformats.org/officeDocument/2006/relationships/image"/><Relationship Id="rId7" Target="../media/image53.svg" Type="http://schemas.openxmlformats.org/officeDocument/2006/relationships/image"/><Relationship Id="rId12" Target="../media/image3.jpeg" Type="http://schemas.openxmlformats.org/officeDocument/2006/relationships/image"/><Relationship Id="rId2" Target="../media/image48.png" Type="http://schemas.openxmlformats.org/officeDocument/2006/relationships/image"/><Relationship Id="rId1" Target="../slideLayouts/slideLayout7.xml" Type="http://schemas.openxmlformats.org/officeDocument/2006/relationships/slideLayout"/><Relationship Id="rId6" Target="../media/image52.png" Type="http://schemas.openxmlformats.org/officeDocument/2006/relationships/image"/><Relationship Id="rId11" Target="../media/image73.jpeg" Type="http://schemas.openxmlformats.org/officeDocument/2006/relationships/image"/><Relationship Id="rId5" Target="../media/image51.svg" Type="http://schemas.openxmlformats.org/officeDocument/2006/relationships/image"/><Relationship Id="rId15" Target="../media/image6.png" Type="http://schemas.openxmlformats.org/officeDocument/2006/relationships/image"/><Relationship Id="rId10" Target="../media/image72.jpeg" Type="http://schemas.openxmlformats.org/officeDocument/2006/relationships/image"/><Relationship Id="rId4" Target="../media/image50.png" Type="http://schemas.openxmlformats.org/officeDocument/2006/relationships/image"/><Relationship Id="rId9" Target="../media/image55.svg" Type="http://schemas.openxmlformats.org/officeDocument/2006/relationships/image"/><Relationship Id="rId14" Target="../media/image5.png" Type="http://schemas.openxmlformats.org/officeDocument/2006/relationships/image"/></Relationships>
</file>

<file path=ppt/slides/_rels/slide2.xml.rels><?xml version="1.0" encoding="UTF-8" standalone="yes" ?><Relationships xmlns="http://schemas.openxmlformats.org/package/2006/relationships"><Relationship Id="rId8" Target="../media/image10.jpeg" Type="http://schemas.openxmlformats.org/officeDocument/2006/relationships/image"/><Relationship Id="rId3" Target="../media/image4.png" Type="http://schemas.openxmlformats.org/officeDocument/2006/relationships/image"/><Relationship Id="rId7" Target="../media/image9.png" Type="http://schemas.openxmlformats.org/officeDocument/2006/relationships/image"/><Relationship Id="rId2" Target="../media/image3.jpeg" Type="http://schemas.openxmlformats.org/officeDocument/2006/relationships/image"/><Relationship Id="rId1" Target="../slideLayouts/slideLayout7.xml" Type="http://schemas.openxmlformats.org/officeDocument/2006/relationships/slideLayout"/><Relationship Id="rId6" Target="../media/image8.svg" Type="http://schemas.openxmlformats.org/officeDocument/2006/relationships/image"/><Relationship Id="rId5" Target="../media/image7.png" Type="http://schemas.openxmlformats.org/officeDocument/2006/relationships/image"/><Relationship Id="rId10" Target="../media/image12.tmp" Type="http://schemas.openxmlformats.org/officeDocument/2006/relationships/image"/><Relationship Id="rId4" Target="../media/image5.png" Type="http://schemas.openxmlformats.org/officeDocument/2006/relationships/image"/><Relationship Id="rId9" Target="../media/image11.jpeg" Type="http://schemas.openxmlformats.org/officeDocument/2006/relationships/image"/></Relationships>
</file>

<file path=ppt/slides/_rels/slide20.xml.rels><?xml version="1.0" encoding="UTF-8" standalone="yes" ?><Relationships xmlns="http://schemas.openxmlformats.org/package/2006/relationships"><Relationship Id="rId8" Target="../media/image74.jpeg" Type="http://schemas.openxmlformats.org/officeDocument/2006/relationships/image"/><Relationship Id="rId3" Target="../media/image49.svg" Type="http://schemas.openxmlformats.org/officeDocument/2006/relationships/image"/><Relationship Id="rId7" Target="../media/image53.svg" Type="http://schemas.openxmlformats.org/officeDocument/2006/relationships/image"/><Relationship Id="rId2" Target="../media/image48.png" Type="http://schemas.openxmlformats.org/officeDocument/2006/relationships/image"/><Relationship Id="rId1" Target="../slideLayouts/slideLayout7.xml" Type="http://schemas.openxmlformats.org/officeDocument/2006/relationships/slideLayout"/><Relationship Id="rId6" Target="../media/image52.png" Type="http://schemas.openxmlformats.org/officeDocument/2006/relationships/image"/><Relationship Id="rId11" Target="../media/image5.png" Type="http://schemas.openxmlformats.org/officeDocument/2006/relationships/image"/><Relationship Id="rId5" Target="../media/image51.svg" Type="http://schemas.openxmlformats.org/officeDocument/2006/relationships/image"/><Relationship Id="rId10" Target="../media/image4.png" Type="http://schemas.openxmlformats.org/officeDocument/2006/relationships/image"/><Relationship Id="rId4" Target="../media/image50.png" Type="http://schemas.openxmlformats.org/officeDocument/2006/relationships/image"/><Relationship Id="rId9" Target="../media/image3.jpeg" Type="http://schemas.openxmlformats.org/officeDocument/2006/relationships/image"/></Relationships>
</file>

<file path=ppt/slides/_rels/slide21.xml.rels><?xml version="1.0" encoding="UTF-8" standalone="yes" ?><Relationships xmlns="http://schemas.openxmlformats.org/package/2006/relationships"><Relationship Id="rId8" Target="../media/image75.jpeg" Type="http://schemas.openxmlformats.org/officeDocument/2006/relationships/image"/><Relationship Id="rId3" Target="../media/image49.svg" Type="http://schemas.openxmlformats.org/officeDocument/2006/relationships/image"/><Relationship Id="rId7" Target="../media/image53.svg" Type="http://schemas.openxmlformats.org/officeDocument/2006/relationships/image"/><Relationship Id="rId12" Target="../media/image5.png" Type="http://schemas.openxmlformats.org/officeDocument/2006/relationships/image"/><Relationship Id="rId2" Target="../media/image48.png" Type="http://schemas.openxmlformats.org/officeDocument/2006/relationships/image"/><Relationship Id="rId1" Target="../slideLayouts/slideLayout7.xml" Type="http://schemas.openxmlformats.org/officeDocument/2006/relationships/slideLayout"/><Relationship Id="rId6" Target="../media/image52.png" Type="http://schemas.openxmlformats.org/officeDocument/2006/relationships/image"/><Relationship Id="rId11" Target="../media/image4.png" Type="http://schemas.openxmlformats.org/officeDocument/2006/relationships/image"/><Relationship Id="rId5" Target="../media/image55.svg" Type="http://schemas.openxmlformats.org/officeDocument/2006/relationships/image"/><Relationship Id="rId10" Target="../media/image3.jpeg" Type="http://schemas.openxmlformats.org/officeDocument/2006/relationships/image"/><Relationship Id="rId4" Target="../media/image54.png" Type="http://schemas.openxmlformats.org/officeDocument/2006/relationships/image"/><Relationship Id="rId9" Target="../media/image76.jpeg" Type="http://schemas.openxmlformats.org/officeDocument/2006/relationships/image"/></Relationships>
</file>

<file path=ppt/slides/_rels/slide22.xml.rels><?xml version="1.0" encoding="UTF-8" standalone="yes" ?><Relationships xmlns="http://schemas.openxmlformats.org/package/2006/relationships"><Relationship Id="rId8" Target="../media/image2.svg" Type="http://schemas.openxmlformats.org/officeDocument/2006/relationships/image"/><Relationship Id="rId3" Target="https://up.lublin.pl/szkola-doktorska/konferencja/" TargetMode="External" Type="http://schemas.openxmlformats.org/officeDocument/2006/relationships/hyperlink"/><Relationship Id="rId7" Target="../media/image1.png" Type="http://schemas.openxmlformats.org/officeDocument/2006/relationships/image"/><Relationship Id="rId12" Target="../media/image77.jpeg" Type="http://schemas.openxmlformats.org/officeDocument/2006/relationships/image"/><Relationship Id="rId2" Target="../slideLayouts/slideLayout7.xml" Type="http://schemas.openxmlformats.org/officeDocument/2006/relationships/slideLayout"/><Relationship Id="rId1" Target="https://www.youtube.com/embed/FnEQ1eDS9Pw" TargetMode="External" Type="http://schemas.openxmlformats.org/officeDocument/2006/relationships/video"/><Relationship Id="rId6" Target="../media/image5.png" Type="http://schemas.openxmlformats.org/officeDocument/2006/relationships/image"/><Relationship Id="rId11" Target="../media/image6.png" Type="http://schemas.openxmlformats.org/officeDocument/2006/relationships/image"/><Relationship Id="rId5" Target="../media/image4.png" Type="http://schemas.openxmlformats.org/officeDocument/2006/relationships/image"/><Relationship Id="rId10" Target="../media/image14.svg" Type="http://schemas.openxmlformats.org/officeDocument/2006/relationships/image"/><Relationship Id="rId4" Target="../media/image3.jpeg" Type="http://schemas.openxmlformats.org/officeDocument/2006/relationships/image"/><Relationship Id="rId9" Target="../media/image13.png" Type="http://schemas.openxmlformats.org/officeDocument/2006/relationships/image"/></Relationships>
</file>

<file path=ppt/slides/_rels/slide23.xml.rels><?xml version="1.0" encoding="UTF-8" standalone="yes" ?><Relationships xmlns="http://schemas.openxmlformats.org/package/2006/relationships"><Relationship Id="rId8" Target="../media/image78.jpeg" Type="http://schemas.openxmlformats.org/officeDocument/2006/relationships/image"/><Relationship Id="rId13" Target="../media/image5.png" Type="http://schemas.openxmlformats.org/officeDocument/2006/relationships/image"/><Relationship Id="rId3" Target="../media/image49.svg" Type="http://schemas.openxmlformats.org/officeDocument/2006/relationships/image"/><Relationship Id="rId7" Target="../media/image53.svg" Type="http://schemas.openxmlformats.org/officeDocument/2006/relationships/image"/><Relationship Id="rId12" Target="../media/image4.png" Type="http://schemas.openxmlformats.org/officeDocument/2006/relationships/image"/><Relationship Id="rId2" Target="../media/image48.png" Type="http://schemas.openxmlformats.org/officeDocument/2006/relationships/image"/><Relationship Id="rId1" Target="../slideLayouts/slideLayout7.xml" Type="http://schemas.openxmlformats.org/officeDocument/2006/relationships/slideLayout"/><Relationship Id="rId6" Target="../media/image52.png" Type="http://schemas.openxmlformats.org/officeDocument/2006/relationships/image"/><Relationship Id="rId11" Target="../media/image3.jpeg" Type="http://schemas.openxmlformats.org/officeDocument/2006/relationships/image"/><Relationship Id="rId5" Target="../media/image51.svg" Type="http://schemas.openxmlformats.org/officeDocument/2006/relationships/image"/><Relationship Id="rId10" Target="../media/image80.jpeg" Type="http://schemas.openxmlformats.org/officeDocument/2006/relationships/image"/><Relationship Id="rId4" Target="../media/image50.png" Type="http://schemas.openxmlformats.org/officeDocument/2006/relationships/image"/><Relationship Id="rId9" Target="../media/image79.jpeg" Type="http://schemas.openxmlformats.org/officeDocument/2006/relationships/image"/></Relationships>
</file>

<file path=ppt/slides/_rels/slide24.xml.rels><?xml version="1.0" encoding="UTF-8" standalone="yes" ?><Relationships xmlns="http://schemas.openxmlformats.org/package/2006/relationships"><Relationship Id="rId8" Target="../media/image81.png" Type="http://schemas.openxmlformats.org/officeDocument/2006/relationships/image"/><Relationship Id="rId13" Target="../media/image83.jpeg" Type="http://schemas.openxmlformats.org/officeDocument/2006/relationships/image"/><Relationship Id="rId3" Target="../media/image49.svg" Type="http://schemas.openxmlformats.org/officeDocument/2006/relationships/image"/><Relationship Id="rId7" Target="../media/image53.svg" Type="http://schemas.openxmlformats.org/officeDocument/2006/relationships/image"/><Relationship Id="rId12" Target="../media/image82.jpeg" Type="http://schemas.openxmlformats.org/officeDocument/2006/relationships/image"/><Relationship Id="rId2" Target="../media/image48.png" Type="http://schemas.openxmlformats.org/officeDocument/2006/relationships/image"/><Relationship Id="rId1" Target="../slideLayouts/slideLayout7.xml" Type="http://schemas.openxmlformats.org/officeDocument/2006/relationships/slideLayout"/><Relationship Id="rId6" Target="../media/image52.png" Type="http://schemas.openxmlformats.org/officeDocument/2006/relationships/image"/><Relationship Id="rId11" Target="../media/image5.png" Type="http://schemas.openxmlformats.org/officeDocument/2006/relationships/image"/><Relationship Id="rId5" Target="../media/image55.svg" Type="http://schemas.openxmlformats.org/officeDocument/2006/relationships/image"/><Relationship Id="rId15" Target="../media/image85.jpeg" Type="http://schemas.openxmlformats.org/officeDocument/2006/relationships/image"/><Relationship Id="rId10" Target="../media/image4.png" Type="http://schemas.openxmlformats.org/officeDocument/2006/relationships/image"/><Relationship Id="rId4" Target="../media/image54.png" Type="http://schemas.openxmlformats.org/officeDocument/2006/relationships/image"/><Relationship Id="rId9" Target="../media/image3.jpeg" Type="http://schemas.openxmlformats.org/officeDocument/2006/relationships/image"/><Relationship Id="rId14" Target="../media/image84.jpeg" Type="http://schemas.openxmlformats.org/officeDocument/2006/relationships/image"/></Relationships>
</file>

<file path=ppt/slides/_rels/slide25.xml.rels><?xml version="1.0" encoding="UTF-8" standalone="yes" ?><Relationships xmlns="http://schemas.openxmlformats.org/package/2006/relationships"><Relationship Id="rId8" Target="../media/image86.jpeg" Type="http://schemas.openxmlformats.org/officeDocument/2006/relationships/image"/><Relationship Id="rId13" Target="../media/image88.jpeg" Type="http://schemas.openxmlformats.org/officeDocument/2006/relationships/image"/><Relationship Id="rId3" Target="../media/image49.svg" Type="http://schemas.openxmlformats.org/officeDocument/2006/relationships/image"/><Relationship Id="rId7" Target="../media/image53.svg" Type="http://schemas.openxmlformats.org/officeDocument/2006/relationships/image"/><Relationship Id="rId12" Target="../media/image5.png" Type="http://schemas.openxmlformats.org/officeDocument/2006/relationships/image"/><Relationship Id="rId2" Target="../media/image48.png" Type="http://schemas.openxmlformats.org/officeDocument/2006/relationships/image"/><Relationship Id="rId1" Target="../slideLayouts/slideLayout7.xml" Type="http://schemas.openxmlformats.org/officeDocument/2006/relationships/slideLayout"/><Relationship Id="rId6" Target="../media/image52.png" Type="http://schemas.openxmlformats.org/officeDocument/2006/relationships/image"/><Relationship Id="rId11" Target="../media/image4.png" Type="http://schemas.openxmlformats.org/officeDocument/2006/relationships/image"/><Relationship Id="rId5" Target="../media/image55.svg" Type="http://schemas.openxmlformats.org/officeDocument/2006/relationships/image"/><Relationship Id="rId10" Target="../media/image3.jpeg" Type="http://schemas.openxmlformats.org/officeDocument/2006/relationships/image"/><Relationship Id="rId4" Target="../media/image54.png" Type="http://schemas.openxmlformats.org/officeDocument/2006/relationships/image"/><Relationship Id="rId9" Target="../media/image87.jpeg" Type="http://schemas.openxmlformats.org/officeDocument/2006/relationships/image"/></Relationships>
</file>

<file path=ppt/slides/_rels/slide26.xml.rels><?xml version="1.0" encoding="UTF-8" standalone="yes" ?><Relationships xmlns="http://schemas.openxmlformats.org/package/2006/relationships"><Relationship Id="rId8" Target="../media/image2.svg" Type="http://schemas.openxmlformats.org/officeDocument/2006/relationships/image"/><Relationship Id="rId13" Target="../media/image89.png" Type="http://schemas.openxmlformats.org/officeDocument/2006/relationships/image"/><Relationship Id="rId3" Target="../notesSlides/notesSlide1.xml" Type="http://schemas.openxmlformats.org/officeDocument/2006/relationships/notesSlide"/><Relationship Id="rId7" Target="../media/image1.png" Type="http://schemas.openxmlformats.org/officeDocument/2006/relationships/image"/><Relationship Id="rId12" Target="../media/image6.png" Type="http://schemas.openxmlformats.org/officeDocument/2006/relationships/image"/><Relationship Id="rId2" Target="../slideLayouts/slideLayout7.xml" Type="http://schemas.openxmlformats.org/officeDocument/2006/relationships/slideLayout"/><Relationship Id="rId1" Target="https://www.youtube.com/embed/3bb90vQosuw?si=hdmsgJQHn7YIRoZS" TargetMode="External" Type="http://schemas.openxmlformats.org/officeDocument/2006/relationships/video"/><Relationship Id="rId6" Target="../media/image5.png" Type="http://schemas.openxmlformats.org/officeDocument/2006/relationships/image"/><Relationship Id="rId11" Target="https://up.lublin.pl/en/doctoral-school/ster/promotional-content/" TargetMode="External" Type="http://schemas.openxmlformats.org/officeDocument/2006/relationships/hyperlink"/><Relationship Id="rId5" Target="../media/image4.png" Type="http://schemas.openxmlformats.org/officeDocument/2006/relationships/image"/><Relationship Id="rId10" Target="../media/image14.svg" Type="http://schemas.openxmlformats.org/officeDocument/2006/relationships/image"/><Relationship Id="rId4" Target="../media/image3.jpeg" Type="http://schemas.openxmlformats.org/officeDocument/2006/relationships/image"/><Relationship Id="rId9" Target="../media/image13.png" Type="http://schemas.openxmlformats.org/officeDocument/2006/relationships/image"/></Relationships>
</file>

<file path=ppt/slides/_rels/slide27.xml.rels><?xml version="1.0" encoding="UTF-8" standalone="yes" ?><Relationships xmlns="http://schemas.openxmlformats.org/package/2006/relationships"><Relationship Id="rId8" Target="../media/image4.png" Type="http://schemas.openxmlformats.org/officeDocument/2006/relationships/image"/><Relationship Id="rId3" Target="../media/image2.svg" Type="http://schemas.openxmlformats.org/officeDocument/2006/relationships/image"/><Relationship Id="rId7" Target="../media/image3.jpeg" Type="http://schemas.openxmlformats.org/officeDocument/2006/relationships/image"/><Relationship Id="rId2" Target="../media/image1.png" Type="http://schemas.openxmlformats.org/officeDocument/2006/relationships/image"/><Relationship Id="rId1" Target="../slideLayouts/slideLayout7.xml" Type="http://schemas.openxmlformats.org/officeDocument/2006/relationships/slideLayout"/><Relationship Id="rId6" Target="../media/image92.svg" Type="http://schemas.openxmlformats.org/officeDocument/2006/relationships/image"/><Relationship Id="rId5" Target="../media/image91.png" Type="http://schemas.openxmlformats.org/officeDocument/2006/relationships/image"/><Relationship Id="rId10" Target="../media/image6.png" Type="http://schemas.openxmlformats.org/officeDocument/2006/relationships/image"/><Relationship Id="rId4" Target="../media/image90.jpeg" Type="http://schemas.openxmlformats.org/officeDocument/2006/relationships/image"/><Relationship Id="rId9" Target="../media/image5.png" Type="http://schemas.openxmlformats.org/officeDocument/2006/relationships/image"/></Relationships>
</file>

<file path=ppt/slides/_rels/slide3.xml.rels><?xml version="1.0" encoding="UTF-8" standalone="yes" ?><Relationships xmlns="http://schemas.openxmlformats.org/package/2006/relationships"><Relationship Id="rId8" Target="../media/image17.jpeg" Type="http://schemas.openxmlformats.org/officeDocument/2006/relationships/image"/><Relationship Id="rId3" Target="../media/image2.svg" Type="http://schemas.openxmlformats.org/officeDocument/2006/relationships/image"/><Relationship Id="rId7" Target="../media/image16.jpeg" Type="http://schemas.openxmlformats.org/officeDocument/2006/relationships/image"/><Relationship Id="rId12" Target="../media/image5.png" Type="http://schemas.openxmlformats.org/officeDocument/2006/relationships/image"/><Relationship Id="rId2" Target="../media/image1.png" Type="http://schemas.openxmlformats.org/officeDocument/2006/relationships/image"/><Relationship Id="rId1" Target="../slideLayouts/slideLayout7.xml" Type="http://schemas.openxmlformats.org/officeDocument/2006/relationships/slideLayout"/><Relationship Id="rId6" Target="../media/image15.jpeg" Type="http://schemas.openxmlformats.org/officeDocument/2006/relationships/image"/><Relationship Id="rId11" Target="../media/image4.png" Type="http://schemas.openxmlformats.org/officeDocument/2006/relationships/image"/><Relationship Id="rId5" Target="../media/image14.svg" Type="http://schemas.openxmlformats.org/officeDocument/2006/relationships/image"/><Relationship Id="rId10" Target="../media/image3.jpeg" Type="http://schemas.openxmlformats.org/officeDocument/2006/relationships/image"/><Relationship Id="rId4" Target="../media/image13.png" Type="http://schemas.openxmlformats.org/officeDocument/2006/relationships/image"/><Relationship Id="rId9" Target="../media/image18.png" Type="http://schemas.openxmlformats.org/officeDocument/2006/relationships/image"/></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png"/><Relationship Id="rId7" Type="http://schemas.openxmlformats.org/officeDocument/2006/relationships/hyperlink" Target="https://www.youtube.com/watch?v=WScTFeawDiM" TargetMode="External"/><Relationship Id="rId2" Type="http://schemas.openxmlformats.org/officeDocument/2006/relationships/slideLayout" Target="../slideLayouts/slideLayout7.xml"/><Relationship Id="rId1" Type="http://schemas.openxmlformats.org/officeDocument/2006/relationships/video" Target="https://www.youtube.com/embed/WScTFeawDiM" TargetMode="Externa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arget="../media/image24.png" Type="http://schemas.openxmlformats.org/officeDocument/2006/relationships/image"/><Relationship Id="rId3" Target="../media/image2.svg" Type="http://schemas.openxmlformats.org/officeDocument/2006/relationships/image"/><Relationship Id="rId7" Target="../media/image23.jpeg" Type="http://schemas.openxmlformats.org/officeDocument/2006/relationships/image"/><Relationship Id="rId12" Target="../media/image5.png" Type="http://schemas.openxmlformats.org/officeDocument/2006/relationships/image"/><Relationship Id="rId2" Target="../media/image1.png" Type="http://schemas.openxmlformats.org/officeDocument/2006/relationships/image"/><Relationship Id="rId1" Target="../slideLayouts/slideLayout7.xml" Type="http://schemas.openxmlformats.org/officeDocument/2006/relationships/slideLayout"/><Relationship Id="rId6" Target="../media/image22.jpeg" Type="http://schemas.openxmlformats.org/officeDocument/2006/relationships/image"/><Relationship Id="rId11" Target="../media/image4.png" Type="http://schemas.openxmlformats.org/officeDocument/2006/relationships/image"/><Relationship Id="rId5" Target="../media/image21.svg" Type="http://schemas.openxmlformats.org/officeDocument/2006/relationships/image"/><Relationship Id="rId10" Target="../media/image3.jpeg" Type="http://schemas.openxmlformats.org/officeDocument/2006/relationships/image"/><Relationship Id="rId4" Target="../media/image20.png" Type="http://schemas.openxmlformats.org/officeDocument/2006/relationships/image"/><Relationship Id="rId9" Target="../media/image25.png" Type="http://schemas.openxmlformats.org/officeDocument/2006/relationships/image"/></Relationships>
</file>

<file path=ppt/slides/_rels/slide6.xml.rels><?xml version="1.0" encoding="UTF-8" standalone="yes" ?><Relationships xmlns="http://schemas.openxmlformats.org/package/2006/relationships"><Relationship Id="rId8" Target="../media/image24.png" Type="http://schemas.openxmlformats.org/officeDocument/2006/relationships/image"/><Relationship Id="rId3" Target="../media/image2.svg" Type="http://schemas.openxmlformats.org/officeDocument/2006/relationships/image"/><Relationship Id="rId7" Target="../media/image27.jpeg" Type="http://schemas.openxmlformats.org/officeDocument/2006/relationships/image"/><Relationship Id="rId2" Target="../media/image1.png" Type="http://schemas.openxmlformats.org/officeDocument/2006/relationships/image"/><Relationship Id="rId1" Target="../slideLayouts/slideLayout7.xml" Type="http://schemas.openxmlformats.org/officeDocument/2006/relationships/slideLayout"/><Relationship Id="rId6" Target="../media/image26.jpeg" Type="http://schemas.openxmlformats.org/officeDocument/2006/relationships/image"/><Relationship Id="rId11" Target="../media/image5.png" Type="http://schemas.openxmlformats.org/officeDocument/2006/relationships/image"/><Relationship Id="rId5" Target="../media/image21.svg" Type="http://schemas.openxmlformats.org/officeDocument/2006/relationships/image"/><Relationship Id="rId10" Target="../media/image4.png" Type="http://schemas.openxmlformats.org/officeDocument/2006/relationships/image"/><Relationship Id="rId4" Target="../media/image20.png" Type="http://schemas.openxmlformats.org/officeDocument/2006/relationships/image"/><Relationship Id="rId9" Target="../media/image3.jpeg" Type="http://schemas.openxmlformats.org/officeDocument/2006/relationships/image"/></Relationships>
</file>

<file path=ppt/slides/_rels/slide7.xml.rels><?xml version="1.0" encoding="UTF-8" standalone="yes" ?><Relationships xmlns="http://schemas.openxmlformats.org/package/2006/relationships"><Relationship Id="rId3" Target="../media/image2.svg" Type="http://schemas.openxmlformats.org/officeDocument/2006/relationships/image"/><Relationship Id="rId7" Target="../media/image6.png" Type="http://schemas.openxmlformats.org/officeDocument/2006/relationships/image"/><Relationship Id="rId2" Target="../media/image1.png" Type="http://schemas.openxmlformats.org/officeDocument/2006/relationships/image"/><Relationship Id="rId1" Target="../slideLayouts/slideLayout7.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jpeg" Type="http://schemas.openxmlformats.org/officeDocument/2006/relationships/image"/></Relationships>
</file>

<file path=ppt/slides/_rels/slide8.xml.rels><?xml version="1.0" encoding="UTF-8" standalone="yes" ?><Relationships xmlns="http://schemas.openxmlformats.org/package/2006/relationships"><Relationship Id="rId8" Target="../media/image31.png" Type="http://schemas.openxmlformats.org/officeDocument/2006/relationships/image"/><Relationship Id="rId3" Target="../media/image4.png" Type="http://schemas.openxmlformats.org/officeDocument/2006/relationships/image"/><Relationship Id="rId7" Target="../media/image30.jpeg" Type="http://schemas.openxmlformats.org/officeDocument/2006/relationships/image"/><Relationship Id="rId2" Target="../media/image3.jpeg" Type="http://schemas.openxmlformats.org/officeDocument/2006/relationships/image"/><Relationship Id="rId1" Target="../slideLayouts/slideLayout7.xml" Type="http://schemas.openxmlformats.org/officeDocument/2006/relationships/slideLayout"/><Relationship Id="rId6" Target="../media/image29.png" Type="http://schemas.openxmlformats.org/officeDocument/2006/relationships/image"/><Relationship Id="rId5" Target="../media/image28.jpeg" Type="http://schemas.openxmlformats.org/officeDocument/2006/relationships/image"/><Relationship Id="rId4" Target="../media/image5.png" Type="http://schemas.openxmlformats.org/officeDocument/2006/relationships/image"/></Relationships>
</file>

<file path=ppt/slides/_rels/slide9.xml.rels><?xml version="1.0" encoding="UTF-8" standalone="yes" ?><Relationships xmlns="http://schemas.openxmlformats.org/package/2006/relationships"><Relationship Id="rId3" Target="../media/image33.jpeg" Type="http://schemas.openxmlformats.org/officeDocument/2006/relationships/image"/><Relationship Id="rId2" Target="../media/image32.jpeg" Type="http://schemas.openxmlformats.org/officeDocument/2006/relationships/image"/><Relationship Id="rId1" Target="../slideLayouts/slideLayout7.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66927" y="-4280359"/>
            <a:ext cx="10812392" cy="10812392"/>
          </a:xfrm>
          <a:custGeom>
            <a:avLst/>
            <a:gdLst/>
            <a:ahLst/>
            <a:cxnLst/>
            <a:rect l="l" t="t" r="r" b="b"/>
            <a:pathLst>
              <a:path w="10812392" h="10812392">
                <a:moveTo>
                  <a:pt x="0" y="0"/>
                </a:moveTo>
                <a:lnTo>
                  <a:pt x="10812393" y="0"/>
                </a:lnTo>
                <a:lnTo>
                  <a:pt x="10812393" y="10812392"/>
                </a:lnTo>
                <a:lnTo>
                  <a:pt x="0" y="108123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407200" y="4432068"/>
            <a:ext cx="5764383" cy="5764383"/>
          </a:xfrm>
          <a:custGeom>
            <a:avLst/>
            <a:gdLst/>
            <a:ahLst/>
            <a:cxnLst/>
            <a:rect l="l" t="t" r="r" b="b"/>
            <a:pathLst>
              <a:path w="5764383" h="5764383">
                <a:moveTo>
                  <a:pt x="0" y="0"/>
                </a:moveTo>
                <a:lnTo>
                  <a:pt x="5764383" y="0"/>
                </a:lnTo>
                <a:lnTo>
                  <a:pt x="5764383" y="5764383"/>
                </a:lnTo>
                <a:lnTo>
                  <a:pt x="0" y="5764383"/>
                </a:lnTo>
                <a:lnTo>
                  <a:pt x="0" y="0"/>
                </a:lnTo>
                <a:close/>
              </a:path>
            </a:pathLst>
          </a:custGeom>
          <a:blipFill>
            <a:blip r:embed="rId2">
              <a:alphaModFix amt="30000"/>
              <a:extLst>
                <a:ext uri="{96DAC541-7B7A-43D3-8B79-37D633B846F1}">
                  <asvg:svgBlip xmlns:asvg="http://schemas.microsoft.com/office/drawing/2016/SVG/main" r:embed="rId3"/>
                </a:ext>
              </a:extLst>
            </a:blip>
            <a:stretch>
              <a:fillRect/>
            </a:stretch>
          </a:blipFill>
        </p:spPr>
      </p:sp>
      <p:sp>
        <p:nvSpPr>
          <p:cNvPr id="4" name="Freeform 4"/>
          <p:cNvSpPr/>
          <p:nvPr/>
        </p:nvSpPr>
        <p:spPr>
          <a:xfrm>
            <a:off x="57078" y="7902203"/>
            <a:ext cx="5764383" cy="5764383"/>
          </a:xfrm>
          <a:custGeom>
            <a:avLst/>
            <a:gdLst/>
            <a:ahLst/>
            <a:cxnLst/>
            <a:rect l="l" t="t" r="r" b="b"/>
            <a:pathLst>
              <a:path w="5764383" h="5764383">
                <a:moveTo>
                  <a:pt x="0" y="0"/>
                </a:moveTo>
                <a:lnTo>
                  <a:pt x="5764383" y="0"/>
                </a:lnTo>
                <a:lnTo>
                  <a:pt x="5764383" y="5764382"/>
                </a:lnTo>
                <a:lnTo>
                  <a:pt x="0" y="5764382"/>
                </a:lnTo>
                <a:lnTo>
                  <a:pt x="0" y="0"/>
                </a:lnTo>
                <a:close/>
              </a:path>
            </a:pathLst>
          </a:custGeom>
          <a:blipFill>
            <a:blip r:embed="rId2">
              <a:alphaModFix amt="80000"/>
              <a:extLst>
                <a:ext uri="{96DAC541-7B7A-43D3-8B79-37D633B846F1}">
                  <asvg:svgBlip xmlns:asvg="http://schemas.microsoft.com/office/drawing/2016/SVG/main" r:embed="rId3"/>
                </a:ext>
              </a:extLst>
            </a:blip>
            <a:stretch>
              <a:fillRect/>
            </a:stretch>
          </a:blipFill>
        </p:spPr>
      </p:sp>
      <p:sp>
        <p:nvSpPr>
          <p:cNvPr id="5" name="Freeform 5"/>
          <p:cNvSpPr/>
          <p:nvPr/>
        </p:nvSpPr>
        <p:spPr>
          <a:xfrm>
            <a:off x="7615308" y="2559035"/>
            <a:ext cx="6457748" cy="1470931"/>
          </a:xfrm>
          <a:custGeom>
            <a:avLst/>
            <a:gdLst/>
            <a:ahLst/>
            <a:cxnLst/>
            <a:rect l="l" t="t" r="r" b="b"/>
            <a:pathLst>
              <a:path w="6457748" h="1470931">
                <a:moveTo>
                  <a:pt x="0" y="0"/>
                </a:moveTo>
                <a:lnTo>
                  <a:pt x="6457748" y="0"/>
                </a:lnTo>
                <a:lnTo>
                  <a:pt x="6457748" y="1470932"/>
                </a:lnTo>
                <a:lnTo>
                  <a:pt x="0" y="1470932"/>
                </a:lnTo>
                <a:lnTo>
                  <a:pt x="0" y="0"/>
                </a:lnTo>
                <a:close/>
              </a:path>
            </a:pathLst>
          </a:custGeom>
          <a:blipFill>
            <a:blip r:embed="rId4"/>
            <a:stretch>
              <a:fillRect/>
            </a:stretch>
          </a:blipFill>
        </p:spPr>
      </p:sp>
      <p:grpSp>
        <p:nvGrpSpPr>
          <p:cNvPr id="6" name="Group 6"/>
          <p:cNvGrpSpPr/>
          <p:nvPr/>
        </p:nvGrpSpPr>
        <p:grpSpPr>
          <a:xfrm>
            <a:off x="7615308" y="4029967"/>
            <a:ext cx="10242709" cy="4361239"/>
            <a:chOff x="0" y="0"/>
            <a:chExt cx="13656945" cy="5814985"/>
          </a:xfrm>
        </p:grpSpPr>
        <p:sp>
          <p:nvSpPr>
            <p:cNvPr id="7" name="TextBox 7"/>
            <p:cNvSpPr txBox="1"/>
            <p:nvPr/>
          </p:nvSpPr>
          <p:spPr>
            <a:xfrm>
              <a:off x="0" y="0"/>
              <a:ext cx="13656945" cy="4851400"/>
            </a:xfrm>
            <a:prstGeom prst="rect">
              <a:avLst/>
            </a:prstGeom>
          </p:spPr>
          <p:txBody>
            <a:bodyPr lIns="0" tIns="0" rIns="0" bIns="0" rtlCol="0" anchor="t">
              <a:spAutoFit/>
            </a:bodyPr>
            <a:lstStyle/>
            <a:p>
              <a:pPr algn="l">
                <a:lnSpc>
                  <a:spcPts val="14399"/>
                </a:lnSpc>
              </a:pPr>
              <a:r>
                <a:rPr lang="en-US" sz="11999" b="1">
                  <a:solidFill>
                    <a:srgbClr val="153969"/>
                  </a:solidFill>
                  <a:latin typeface="Klein Bold"/>
                  <a:ea typeface="Klein Bold"/>
                  <a:cs typeface="Klein Bold"/>
                  <a:sym typeface="Klein Bold"/>
                </a:rPr>
                <a:t>Doctoral School  </a:t>
              </a:r>
            </a:p>
          </p:txBody>
        </p:sp>
        <p:sp>
          <p:nvSpPr>
            <p:cNvPr id="8" name="TextBox 8"/>
            <p:cNvSpPr txBox="1"/>
            <p:nvPr/>
          </p:nvSpPr>
          <p:spPr>
            <a:xfrm>
              <a:off x="0" y="5107383"/>
              <a:ext cx="13251258" cy="707602"/>
            </a:xfrm>
            <a:prstGeom prst="rect">
              <a:avLst/>
            </a:prstGeom>
          </p:spPr>
          <p:txBody>
            <a:bodyPr lIns="0" tIns="0" rIns="0" bIns="0" rtlCol="0" anchor="t">
              <a:spAutoFit/>
            </a:bodyPr>
            <a:lstStyle/>
            <a:p>
              <a:pPr algn="l">
                <a:lnSpc>
                  <a:spcPts val="4479"/>
                </a:lnSpc>
              </a:pPr>
              <a:r>
                <a:rPr lang="en-US" sz="3199" b="1">
                  <a:solidFill>
                    <a:srgbClr val="3C7C53"/>
                  </a:solidFill>
                  <a:latin typeface="Helios Bold"/>
                  <a:ea typeface="Helios Bold"/>
                  <a:cs typeface="Helios Bold"/>
                  <a:sym typeface="Helios Bold"/>
                </a:rPr>
                <a:t>of the University of Life Sciences in Lublin, Poland</a:t>
              </a:r>
            </a:p>
          </p:txBody>
        </p:sp>
      </p:grpSp>
      <p:sp>
        <p:nvSpPr>
          <p:cNvPr id="9" name="Freeform 9"/>
          <p:cNvSpPr/>
          <p:nvPr/>
        </p:nvSpPr>
        <p:spPr>
          <a:xfrm>
            <a:off x="7615308" y="8448686"/>
            <a:ext cx="5669683" cy="1580424"/>
          </a:xfrm>
          <a:custGeom>
            <a:avLst/>
            <a:gdLst/>
            <a:ahLst/>
            <a:cxnLst/>
            <a:rect l="l" t="t" r="r" b="b"/>
            <a:pathLst>
              <a:path w="5669683" h="1580424">
                <a:moveTo>
                  <a:pt x="0" y="0"/>
                </a:moveTo>
                <a:lnTo>
                  <a:pt x="5669683" y="0"/>
                </a:lnTo>
                <a:lnTo>
                  <a:pt x="5669683" y="1580425"/>
                </a:lnTo>
                <a:lnTo>
                  <a:pt x="0" y="1580425"/>
                </a:lnTo>
                <a:lnTo>
                  <a:pt x="0" y="0"/>
                </a:lnTo>
                <a:close/>
              </a:path>
            </a:pathLst>
          </a:custGeom>
          <a:blipFill>
            <a:blip r:embed="rId5"/>
            <a:stretch>
              <a:fillRect/>
            </a:stretch>
          </a:blipFill>
        </p:spPr>
      </p:sp>
      <p:sp>
        <p:nvSpPr>
          <p:cNvPr id="10" name="Freeform 10"/>
          <p:cNvSpPr/>
          <p:nvPr/>
        </p:nvSpPr>
        <p:spPr>
          <a:xfrm>
            <a:off x="13045309" y="8487490"/>
            <a:ext cx="2055493" cy="1541620"/>
          </a:xfrm>
          <a:custGeom>
            <a:avLst/>
            <a:gdLst/>
            <a:ahLst/>
            <a:cxnLst/>
            <a:rect l="l" t="t" r="r" b="b"/>
            <a:pathLst>
              <a:path w="2055493" h="1541620">
                <a:moveTo>
                  <a:pt x="0" y="0"/>
                </a:moveTo>
                <a:lnTo>
                  <a:pt x="2055493" y="0"/>
                </a:lnTo>
                <a:lnTo>
                  <a:pt x="2055493" y="1541620"/>
                </a:lnTo>
                <a:lnTo>
                  <a:pt x="0" y="1541620"/>
                </a:lnTo>
                <a:lnTo>
                  <a:pt x="0" y="0"/>
                </a:lnTo>
                <a:close/>
              </a:path>
            </a:pathLst>
          </a:custGeom>
          <a:blipFill>
            <a:blip r:embed="rId6"/>
            <a:stretch>
              <a:fillRect/>
            </a:stretch>
          </a:blipFill>
        </p:spPr>
      </p:sp>
      <p:pic>
        <p:nvPicPr>
          <p:cNvPr id="1026" name="Picture 2" descr="Obraz zawierający tekst, zrzut ekranu, kwadrat, Czcionka&#10;&#10;Opis wygenerowany automatycznie">
            <a:extLst>
              <a:ext uri="{FF2B5EF4-FFF2-40B4-BE49-F238E27FC236}">
                <a16:creationId xmlns:a16="http://schemas.microsoft.com/office/drawing/2014/main" id="{5BBC5225-E84B-4B49-A708-4A920217D6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97200" y="266700"/>
            <a:ext cx="2317221" cy="2876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98341" y="159043"/>
            <a:ext cx="13049553" cy="1139825"/>
          </a:xfrm>
          <a:prstGeom prst="rect">
            <a:avLst/>
          </a:prstGeom>
        </p:spPr>
        <p:txBody>
          <a:bodyPr lIns="0" tIns="0" rIns="0" bIns="0" rtlCol="0" anchor="t">
            <a:spAutoFit/>
          </a:bodyPr>
          <a:lstStyle/>
          <a:p>
            <a:pPr algn="ctr">
              <a:lnSpc>
                <a:spcPts val="9099"/>
              </a:lnSpc>
            </a:pPr>
            <a:r>
              <a:rPr lang="en-US" sz="6999" b="1">
                <a:solidFill>
                  <a:srgbClr val="2A2E3A"/>
                </a:solidFill>
                <a:latin typeface="Klein Bold"/>
                <a:ea typeface="Klein Bold"/>
                <a:cs typeface="Klein Bold"/>
                <a:sym typeface="Klein Bold"/>
              </a:rPr>
              <a:t>Our </a:t>
            </a:r>
            <a:r>
              <a:rPr lang="en-US" sz="6999" b="1">
                <a:solidFill>
                  <a:srgbClr val="718BAB"/>
                </a:solidFill>
                <a:latin typeface="Klein Bold"/>
                <a:ea typeface="Klein Bold"/>
                <a:cs typeface="Klein Bold"/>
                <a:sym typeface="Klein Bold"/>
              </a:rPr>
              <a:t>Activities</a:t>
            </a:r>
          </a:p>
        </p:txBody>
      </p:sp>
      <p:grpSp>
        <p:nvGrpSpPr>
          <p:cNvPr id="3" name="Group 3"/>
          <p:cNvGrpSpPr/>
          <p:nvPr/>
        </p:nvGrpSpPr>
        <p:grpSpPr>
          <a:xfrm>
            <a:off x="-24131" y="1086187"/>
            <a:ext cx="4635283" cy="3802533"/>
            <a:chOff x="0" y="0"/>
            <a:chExt cx="990802" cy="812800"/>
          </a:xfrm>
        </p:grpSpPr>
        <p:sp>
          <p:nvSpPr>
            <p:cNvPr id="4" name="Freeform 4"/>
            <p:cNvSpPr/>
            <p:nvPr/>
          </p:nvSpPr>
          <p:spPr>
            <a:xfrm>
              <a:off x="31606" y="17738"/>
              <a:ext cx="927590" cy="777323"/>
            </a:xfrm>
            <a:custGeom>
              <a:avLst/>
              <a:gdLst/>
              <a:ahLst/>
              <a:cxnLst/>
              <a:rect l="l" t="t" r="r" b="b"/>
              <a:pathLst>
                <a:path w="927590" h="777323">
                  <a:moveTo>
                    <a:pt x="515447" y="24635"/>
                  </a:moveTo>
                  <a:lnTo>
                    <a:pt x="907544" y="346289"/>
                  </a:lnTo>
                  <a:cubicBezTo>
                    <a:pt x="920234" y="356699"/>
                    <a:pt x="927590" y="372249"/>
                    <a:pt x="927590" y="388662"/>
                  </a:cubicBezTo>
                  <a:cubicBezTo>
                    <a:pt x="927590" y="405075"/>
                    <a:pt x="920234" y="420625"/>
                    <a:pt x="907544" y="431035"/>
                  </a:cubicBezTo>
                  <a:lnTo>
                    <a:pt x="515447" y="752689"/>
                  </a:lnTo>
                  <a:cubicBezTo>
                    <a:pt x="485418" y="777324"/>
                    <a:pt x="442172" y="777324"/>
                    <a:pt x="412143" y="752689"/>
                  </a:cubicBezTo>
                  <a:lnTo>
                    <a:pt x="20046" y="431035"/>
                  </a:lnTo>
                  <a:cubicBezTo>
                    <a:pt x="7356" y="420625"/>
                    <a:pt x="0" y="405075"/>
                    <a:pt x="0" y="388662"/>
                  </a:cubicBezTo>
                  <a:cubicBezTo>
                    <a:pt x="0" y="372249"/>
                    <a:pt x="7356" y="356699"/>
                    <a:pt x="20046" y="346289"/>
                  </a:cubicBezTo>
                  <a:lnTo>
                    <a:pt x="412143" y="24635"/>
                  </a:lnTo>
                  <a:cubicBezTo>
                    <a:pt x="442172" y="0"/>
                    <a:pt x="485418" y="0"/>
                    <a:pt x="515447" y="24635"/>
                  </a:cubicBezTo>
                  <a:close/>
                </a:path>
              </a:pathLst>
            </a:custGeom>
            <a:solidFill>
              <a:srgbClr val="C0CFE1"/>
            </a:solidFill>
          </p:spPr>
        </p:sp>
        <p:sp>
          <p:nvSpPr>
            <p:cNvPr id="5" name="TextBox 5"/>
            <p:cNvSpPr txBox="1"/>
            <p:nvPr/>
          </p:nvSpPr>
          <p:spPr>
            <a:xfrm>
              <a:off x="170294" y="92075"/>
              <a:ext cx="650214" cy="581025"/>
            </a:xfrm>
            <a:prstGeom prst="rect">
              <a:avLst/>
            </a:prstGeom>
          </p:spPr>
          <p:txBody>
            <a:bodyPr lIns="50800" tIns="50800" rIns="50800" bIns="50800" rtlCol="0" anchor="ctr"/>
            <a:lstStyle/>
            <a:p>
              <a:pPr algn="ctr">
                <a:lnSpc>
                  <a:spcPts val="3359"/>
                </a:lnSpc>
              </a:pPr>
              <a:r>
                <a:rPr lang="en-US" sz="2399" b="1">
                  <a:solidFill>
                    <a:srgbClr val="FFFFFF"/>
                  </a:solidFill>
                  <a:latin typeface="Klein Bold"/>
                  <a:ea typeface="Klein Bold"/>
                  <a:cs typeface="Klein Bold"/>
                  <a:sym typeface="Klein Bold"/>
                </a:rPr>
                <a:t> </a:t>
              </a:r>
            </a:p>
          </p:txBody>
        </p:sp>
      </p:grpSp>
      <p:grpSp>
        <p:nvGrpSpPr>
          <p:cNvPr id="6" name="Group 6"/>
          <p:cNvGrpSpPr/>
          <p:nvPr/>
        </p:nvGrpSpPr>
        <p:grpSpPr>
          <a:xfrm>
            <a:off x="403789" y="1172773"/>
            <a:ext cx="3779442" cy="3684263"/>
            <a:chOff x="50867" y="-475487"/>
            <a:chExt cx="925451" cy="902145"/>
          </a:xfrm>
        </p:grpSpPr>
        <p:sp>
          <p:nvSpPr>
            <p:cNvPr id="7" name="Freeform 7"/>
            <p:cNvSpPr/>
            <p:nvPr/>
          </p:nvSpPr>
          <p:spPr>
            <a:xfrm>
              <a:off x="50867" y="-475487"/>
              <a:ext cx="925451" cy="902145"/>
            </a:xfrm>
            <a:custGeom>
              <a:avLst/>
              <a:gdLst/>
              <a:ahLst/>
              <a:cxnLst/>
              <a:rect l="l" t="t" r="r" b="b"/>
              <a:pathLst>
                <a:path w="925451" h="902145">
                  <a:moveTo>
                    <a:pt x="518000" y="29597"/>
                  </a:moveTo>
                  <a:lnTo>
                    <a:pt x="902851" y="398139"/>
                  </a:lnTo>
                  <a:cubicBezTo>
                    <a:pt x="917287" y="411964"/>
                    <a:pt x="925451" y="431084"/>
                    <a:pt x="925451" y="451072"/>
                  </a:cubicBezTo>
                  <a:cubicBezTo>
                    <a:pt x="925451" y="471060"/>
                    <a:pt x="917287" y="490181"/>
                    <a:pt x="902851" y="504005"/>
                  </a:cubicBezTo>
                  <a:lnTo>
                    <a:pt x="518000" y="872547"/>
                  </a:lnTo>
                  <a:cubicBezTo>
                    <a:pt x="487093" y="902145"/>
                    <a:pt x="438357" y="902145"/>
                    <a:pt x="407450" y="872547"/>
                  </a:cubicBezTo>
                  <a:lnTo>
                    <a:pt x="22599" y="504005"/>
                  </a:lnTo>
                  <a:cubicBezTo>
                    <a:pt x="8163" y="490181"/>
                    <a:pt x="0" y="471060"/>
                    <a:pt x="0" y="451072"/>
                  </a:cubicBezTo>
                  <a:cubicBezTo>
                    <a:pt x="0" y="431084"/>
                    <a:pt x="8163" y="411964"/>
                    <a:pt x="22599" y="398139"/>
                  </a:cubicBezTo>
                  <a:lnTo>
                    <a:pt x="407450" y="29597"/>
                  </a:lnTo>
                  <a:cubicBezTo>
                    <a:pt x="438357" y="0"/>
                    <a:pt x="487093" y="0"/>
                    <a:pt x="518000" y="29597"/>
                  </a:cubicBezTo>
                  <a:close/>
                </a:path>
              </a:pathLst>
            </a:custGeom>
            <a:solidFill>
              <a:srgbClr val="153969"/>
            </a:solidFill>
          </p:spPr>
        </p:sp>
        <p:sp>
          <p:nvSpPr>
            <p:cNvPr id="8" name="TextBox 8"/>
            <p:cNvSpPr txBox="1"/>
            <p:nvPr/>
          </p:nvSpPr>
          <p:spPr>
            <a:xfrm>
              <a:off x="188485" y="-300773"/>
              <a:ext cx="650214" cy="679811"/>
            </a:xfrm>
            <a:prstGeom prst="rect">
              <a:avLst/>
            </a:prstGeom>
          </p:spPr>
          <p:txBody>
            <a:bodyPr lIns="50800" tIns="50800" rIns="50800" bIns="50800" rtlCol="0" anchor="ctr"/>
            <a:lstStyle/>
            <a:p>
              <a:pPr algn="ctr">
                <a:lnSpc>
                  <a:spcPts val="3219"/>
                </a:lnSpc>
              </a:pPr>
              <a:r>
                <a:rPr lang="en-US" sz="2299" b="1" dirty="0">
                  <a:solidFill>
                    <a:srgbClr val="FFFFFF"/>
                  </a:solidFill>
                  <a:latin typeface="Klein Bold"/>
                  <a:ea typeface="Klein Bold"/>
                  <a:cs typeface="Klein Bold"/>
                  <a:sym typeface="Klein Bold"/>
                </a:rPr>
                <a:t>Long-term foreign mobilities of PhD students</a:t>
              </a:r>
            </a:p>
            <a:p>
              <a:pPr algn="ctr">
                <a:lnSpc>
                  <a:spcPts val="3219"/>
                </a:lnSpc>
              </a:pPr>
              <a:endParaRPr lang="en-US" sz="2299" b="1" dirty="0">
                <a:solidFill>
                  <a:srgbClr val="FFFFFF"/>
                </a:solidFill>
                <a:latin typeface="Klein Bold"/>
                <a:ea typeface="Klein Bold"/>
                <a:cs typeface="Klein Bold"/>
                <a:sym typeface="Klein Bold"/>
              </a:endParaRPr>
            </a:p>
            <a:p>
              <a:pPr algn="ctr">
                <a:lnSpc>
                  <a:spcPts val="3219"/>
                </a:lnSpc>
              </a:pPr>
              <a:endParaRPr lang="en-US" sz="2299" b="1" dirty="0">
                <a:solidFill>
                  <a:srgbClr val="FFFFFF"/>
                </a:solidFill>
                <a:latin typeface="Klein Bold"/>
                <a:ea typeface="Klein Bold"/>
                <a:cs typeface="Klein Bold"/>
                <a:sym typeface="Klein Bold"/>
              </a:endParaRPr>
            </a:p>
          </p:txBody>
        </p:sp>
      </p:grpSp>
      <p:grpSp>
        <p:nvGrpSpPr>
          <p:cNvPr id="9" name="Group 9"/>
          <p:cNvGrpSpPr/>
          <p:nvPr/>
        </p:nvGrpSpPr>
        <p:grpSpPr>
          <a:xfrm>
            <a:off x="171120" y="0"/>
            <a:ext cx="7812016" cy="1086187"/>
            <a:chOff x="0" y="0"/>
            <a:chExt cx="10416021" cy="1448249"/>
          </a:xfrm>
        </p:grpSpPr>
        <p:sp>
          <p:nvSpPr>
            <p:cNvPr id="10" name="Freeform 10"/>
            <p:cNvSpPr/>
            <p:nvPr/>
          </p:nvSpPr>
          <p:spPr>
            <a:xfrm>
              <a:off x="0" y="48355"/>
              <a:ext cx="4987841" cy="1136119"/>
            </a:xfrm>
            <a:custGeom>
              <a:avLst/>
              <a:gdLst/>
              <a:ahLst/>
              <a:cxnLst/>
              <a:rect l="l" t="t" r="r" b="b"/>
              <a:pathLst>
                <a:path w="4987841" h="1136119">
                  <a:moveTo>
                    <a:pt x="0" y="0"/>
                  </a:moveTo>
                  <a:lnTo>
                    <a:pt x="4987841" y="0"/>
                  </a:lnTo>
                  <a:lnTo>
                    <a:pt x="4987841" y="1136119"/>
                  </a:lnTo>
                  <a:lnTo>
                    <a:pt x="0" y="1136119"/>
                  </a:lnTo>
                  <a:lnTo>
                    <a:pt x="0" y="0"/>
                  </a:lnTo>
                  <a:close/>
                </a:path>
              </a:pathLst>
            </a:custGeom>
            <a:blipFill>
              <a:blip r:embed="rId2"/>
              <a:stretch>
                <a:fillRect/>
              </a:stretch>
            </a:blipFill>
          </p:spPr>
        </p:sp>
        <p:sp>
          <p:nvSpPr>
            <p:cNvPr id="11" name="Freeform 11"/>
            <p:cNvSpPr/>
            <p:nvPr/>
          </p:nvSpPr>
          <p:spPr>
            <a:xfrm>
              <a:off x="5046897" y="92453"/>
              <a:ext cx="4532174" cy="1263344"/>
            </a:xfrm>
            <a:custGeom>
              <a:avLst/>
              <a:gdLst/>
              <a:ahLst/>
              <a:cxnLst/>
              <a:rect l="l" t="t" r="r" b="b"/>
              <a:pathLst>
                <a:path w="4532174" h="1263344">
                  <a:moveTo>
                    <a:pt x="0" y="0"/>
                  </a:moveTo>
                  <a:lnTo>
                    <a:pt x="4532175" y="0"/>
                  </a:lnTo>
                  <a:lnTo>
                    <a:pt x="4532175" y="1263343"/>
                  </a:lnTo>
                  <a:lnTo>
                    <a:pt x="0" y="1263343"/>
                  </a:lnTo>
                  <a:lnTo>
                    <a:pt x="0" y="0"/>
                  </a:lnTo>
                  <a:close/>
                </a:path>
              </a:pathLst>
            </a:custGeom>
            <a:blipFill>
              <a:blip r:embed="rId3"/>
              <a:stretch>
                <a:fillRect/>
              </a:stretch>
            </a:blipFill>
          </p:spPr>
        </p:sp>
        <p:sp>
          <p:nvSpPr>
            <p:cNvPr id="12" name="Freeform 12"/>
            <p:cNvSpPr/>
            <p:nvPr/>
          </p:nvSpPr>
          <p:spPr>
            <a:xfrm>
              <a:off x="9419707" y="0"/>
              <a:ext cx="996313" cy="1448249"/>
            </a:xfrm>
            <a:custGeom>
              <a:avLst/>
              <a:gdLst/>
              <a:ahLst/>
              <a:cxnLst/>
              <a:rect l="l" t="t" r="r" b="b"/>
              <a:pathLst>
                <a:path w="996313" h="1448249">
                  <a:moveTo>
                    <a:pt x="0" y="0"/>
                  </a:moveTo>
                  <a:lnTo>
                    <a:pt x="996314" y="0"/>
                  </a:lnTo>
                  <a:lnTo>
                    <a:pt x="996314" y="1448249"/>
                  </a:lnTo>
                  <a:lnTo>
                    <a:pt x="0" y="1448249"/>
                  </a:lnTo>
                  <a:lnTo>
                    <a:pt x="0" y="0"/>
                  </a:lnTo>
                  <a:close/>
                </a:path>
              </a:pathLst>
            </a:custGeom>
            <a:blipFill>
              <a:blip r:embed="rId4"/>
              <a:stretch>
                <a:fillRect l="-50659" r="-43154"/>
              </a:stretch>
            </a:blipFill>
          </p:spPr>
        </p:sp>
      </p:grpSp>
      <p:sp>
        <p:nvSpPr>
          <p:cNvPr id="13" name="TextBox 13"/>
          <p:cNvSpPr txBox="1"/>
          <p:nvPr/>
        </p:nvSpPr>
        <p:spPr>
          <a:xfrm>
            <a:off x="4376479" y="1175890"/>
            <a:ext cx="7015659" cy="8844088"/>
          </a:xfrm>
          <a:prstGeom prst="rect">
            <a:avLst/>
          </a:prstGeom>
        </p:spPr>
        <p:txBody>
          <a:bodyPr lIns="0" tIns="0" rIns="0" bIns="0" rtlCol="0" anchor="t">
            <a:spAutoFit/>
          </a:bodyPr>
          <a:lstStyle/>
          <a:p>
            <a:pPr algn="l">
              <a:lnSpc>
                <a:spcPts val="2340"/>
              </a:lnSpc>
              <a:spcBef>
                <a:spcPct val="0"/>
              </a:spcBef>
            </a:pPr>
            <a:r>
              <a:rPr lang="en-US" b="1" dirty="0">
                <a:solidFill>
                  <a:srgbClr val="000000"/>
                </a:solidFill>
                <a:latin typeface="Klein Bold"/>
                <a:ea typeface="Klein Bold"/>
                <a:cs typeface="Klein Bold"/>
                <a:sym typeface="Klein Bold"/>
              </a:rPr>
              <a:t>Austria​</a:t>
            </a:r>
          </a:p>
          <a:p>
            <a:pPr marL="388648" lvl="1" indent="-194324" algn="l">
              <a:lnSpc>
                <a:spcPts val="2340"/>
              </a:lnSpc>
              <a:buFont typeface="Arial"/>
              <a:buChar char="•"/>
            </a:pPr>
            <a:r>
              <a:rPr lang="en-US" b="1" dirty="0">
                <a:solidFill>
                  <a:srgbClr val="000000"/>
                </a:solidFill>
                <a:latin typeface="Klein Bold"/>
                <a:ea typeface="Klein Bold"/>
                <a:cs typeface="Klein Bold"/>
                <a:sym typeface="Klein Bold"/>
              </a:rPr>
              <a:t>Medical University of Graz ​</a:t>
            </a:r>
          </a:p>
          <a:p>
            <a:pPr marL="388648" lvl="1" indent="-194324" algn="l">
              <a:lnSpc>
                <a:spcPts val="2340"/>
              </a:lnSpc>
              <a:buFont typeface="Arial"/>
              <a:buChar char="•"/>
            </a:pPr>
            <a:r>
              <a:rPr lang="en-US" b="1" dirty="0">
                <a:solidFill>
                  <a:srgbClr val="000000"/>
                </a:solidFill>
                <a:latin typeface="Klein Bold"/>
                <a:ea typeface="Klein Bold"/>
                <a:cs typeface="Klein Bold"/>
                <a:sym typeface="Klein Bold"/>
              </a:rPr>
              <a:t>University of Natural Resources and Life Sciences</a:t>
            </a:r>
          </a:p>
          <a:p>
            <a:pPr algn="l">
              <a:lnSpc>
                <a:spcPts val="2340"/>
              </a:lnSpc>
            </a:pPr>
            <a:r>
              <a:rPr lang="en-US" b="1" dirty="0">
                <a:solidFill>
                  <a:srgbClr val="000000"/>
                </a:solidFill>
                <a:latin typeface="Klein Bold"/>
                <a:ea typeface="Klein Bold"/>
                <a:cs typeface="Klein Bold"/>
                <a:sym typeface="Klein Bold"/>
              </a:rPr>
              <a:t> in Vienna ​</a:t>
            </a:r>
          </a:p>
          <a:p>
            <a:pPr marL="388648" lvl="1" indent="-194324" algn="l">
              <a:lnSpc>
                <a:spcPts val="2340"/>
              </a:lnSpc>
              <a:spcBef>
                <a:spcPct val="0"/>
              </a:spcBef>
              <a:buFont typeface="Arial"/>
              <a:buChar char="•"/>
            </a:pPr>
            <a:r>
              <a:rPr lang="en-US" b="1" dirty="0">
                <a:solidFill>
                  <a:srgbClr val="000000"/>
                </a:solidFill>
                <a:latin typeface="Klein Bold"/>
                <a:ea typeface="Klein Bold"/>
                <a:cs typeface="Klein Bold"/>
                <a:sym typeface="Klein Bold"/>
              </a:rPr>
              <a:t>University of Veterinary Medicine Vienna ​</a:t>
            </a:r>
          </a:p>
          <a:p>
            <a:pPr algn="l">
              <a:lnSpc>
                <a:spcPts val="2340"/>
              </a:lnSpc>
              <a:spcBef>
                <a:spcPct val="0"/>
              </a:spcBef>
            </a:pPr>
            <a:r>
              <a:rPr lang="en-US" b="1" dirty="0">
                <a:solidFill>
                  <a:srgbClr val="000000"/>
                </a:solidFill>
                <a:latin typeface="Klein Bold"/>
                <a:ea typeface="Klein Bold"/>
                <a:cs typeface="Klein Bold"/>
                <a:sym typeface="Klein Bold"/>
              </a:rPr>
              <a:t>Czech Republic​</a:t>
            </a:r>
          </a:p>
          <a:p>
            <a:pPr marL="388648" lvl="1" indent="-194324" algn="l">
              <a:lnSpc>
                <a:spcPts val="2340"/>
              </a:lnSpc>
              <a:buFont typeface="Arial"/>
              <a:buChar char="•"/>
            </a:pPr>
            <a:r>
              <a:rPr lang="en-US" b="1" dirty="0">
                <a:solidFill>
                  <a:srgbClr val="000000"/>
                </a:solidFill>
                <a:latin typeface="Klein Bold"/>
                <a:ea typeface="Klein Bold"/>
                <a:cs typeface="Klein Bold"/>
                <a:sym typeface="Klein Bold"/>
              </a:rPr>
              <a:t>Charles University ​</a:t>
            </a:r>
          </a:p>
          <a:p>
            <a:pPr marL="388648" lvl="1" indent="-194324" algn="l">
              <a:lnSpc>
                <a:spcPts val="2340"/>
              </a:lnSpc>
              <a:buFont typeface="Arial"/>
              <a:buChar char="•"/>
            </a:pPr>
            <a:r>
              <a:rPr lang="en-US" b="1" dirty="0">
                <a:solidFill>
                  <a:srgbClr val="000000"/>
                </a:solidFill>
                <a:latin typeface="Klein Bold"/>
                <a:ea typeface="Klein Bold"/>
                <a:cs typeface="Klein Bold"/>
                <a:sym typeface="Klein Bold"/>
              </a:rPr>
              <a:t>Czech University of Life Sciences Prague ​</a:t>
            </a:r>
          </a:p>
          <a:p>
            <a:pPr marL="388648" lvl="1" indent="-194324" algn="l">
              <a:lnSpc>
                <a:spcPts val="2340"/>
              </a:lnSpc>
              <a:buFont typeface="Arial"/>
              <a:buChar char="•"/>
            </a:pPr>
            <a:r>
              <a:rPr lang="en-US" b="1" dirty="0">
                <a:solidFill>
                  <a:srgbClr val="000000"/>
                </a:solidFill>
                <a:latin typeface="Klein Bold"/>
                <a:ea typeface="Klein Bold"/>
                <a:cs typeface="Klein Bold"/>
                <a:sym typeface="Klein Bold"/>
              </a:rPr>
              <a:t> Mendel University in Brno ​</a:t>
            </a:r>
          </a:p>
          <a:p>
            <a:pPr marL="388648" lvl="1" indent="-194324" algn="l">
              <a:lnSpc>
                <a:spcPts val="2340"/>
              </a:lnSpc>
              <a:spcBef>
                <a:spcPct val="0"/>
              </a:spcBef>
              <a:buFont typeface="Arial"/>
              <a:buChar char="•"/>
            </a:pPr>
            <a:r>
              <a:rPr lang="en-US" b="1" dirty="0" err="1">
                <a:solidFill>
                  <a:srgbClr val="000000"/>
                </a:solidFill>
                <a:latin typeface="Klein Bold"/>
                <a:ea typeface="Klein Bold"/>
                <a:cs typeface="Klein Bold"/>
                <a:sym typeface="Klein Bold"/>
              </a:rPr>
              <a:t>Palacky</a:t>
            </a:r>
            <a:r>
              <a:rPr lang="en-US" b="1" dirty="0">
                <a:solidFill>
                  <a:srgbClr val="000000"/>
                </a:solidFill>
                <a:latin typeface="Klein Bold"/>
                <a:ea typeface="Klein Bold"/>
                <a:cs typeface="Klein Bold"/>
                <a:sym typeface="Klein Bold"/>
              </a:rPr>
              <a:t> University in Olomouc </a:t>
            </a:r>
          </a:p>
          <a:p>
            <a:pPr algn="l">
              <a:lnSpc>
                <a:spcPts val="2340"/>
              </a:lnSpc>
              <a:spcBef>
                <a:spcPct val="0"/>
              </a:spcBef>
            </a:pPr>
            <a:r>
              <a:rPr lang="en-US" b="1" dirty="0">
                <a:solidFill>
                  <a:srgbClr val="000000"/>
                </a:solidFill>
                <a:latin typeface="Klein Bold"/>
                <a:ea typeface="Klein Bold"/>
                <a:cs typeface="Klein Bold"/>
                <a:sym typeface="Klein Bold"/>
              </a:rPr>
              <a:t>Germany​</a:t>
            </a:r>
          </a:p>
          <a:p>
            <a:pPr marL="388648" lvl="1" indent="-194324" algn="l">
              <a:lnSpc>
                <a:spcPts val="2340"/>
              </a:lnSpc>
              <a:spcBef>
                <a:spcPct val="0"/>
              </a:spcBef>
              <a:buFont typeface="Arial"/>
              <a:buChar char="•"/>
            </a:pPr>
            <a:r>
              <a:rPr lang="en-US" b="1" dirty="0">
                <a:solidFill>
                  <a:srgbClr val="000000"/>
                </a:solidFill>
                <a:latin typeface="Klein Bold"/>
                <a:ea typeface="Klein Bold"/>
                <a:cs typeface="Klein Bold"/>
                <a:sym typeface="Klein Bold"/>
              </a:rPr>
              <a:t>Ansbach University of Applied Sciences ​</a:t>
            </a:r>
          </a:p>
          <a:p>
            <a:pPr marL="388648" lvl="1" indent="-194324" algn="l">
              <a:lnSpc>
                <a:spcPts val="2340"/>
              </a:lnSpc>
              <a:spcBef>
                <a:spcPct val="0"/>
              </a:spcBef>
              <a:buFont typeface="Arial"/>
              <a:buChar char="•"/>
            </a:pPr>
            <a:r>
              <a:rPr lang="en-US" b="1" dirty="0" err="1">
                <a:solidFill>
                  <a:srgbClr val="000000"/>
                </a:solidFill>
                <a:latin typeface="Klein Bold"/>
                <a:ea typeface="Klein Bold"/>
                <a:cs typeface="Klein Bold"/>
                <a:sym typeface="Klein Bold"/>
              </a:rPr>
              <a:t>Universitätsmedizin</a:t>
            </a:r>
            <a:r>
              <a:rPr lang="en-US" b="1" dirty="0">
                <a:solidFill>
                  <a:srgbClr val="000000"/>
                </a:solidFill>
                <a:latin typeface="Klein Bold"/>
                <a:ea typeface="Klein Bold"/>
                <a:cs typeface="Klein Bold"/>
                <a:sym typeface="Klein Bold"/>
              </a:rPr>
              <a:t> Greifswald ​</a:t>
            </a:r>
          </a:p>
          <a:p>
            <a:pPr algn="l">
              <a:lnSpc>
                <a:spcPts val="2340"/>
              </a:lnSpc>
              <a:spcBef>
                <a:spcPct val="0"/>
              </a:spcBef>
            </a:pPr>
            <a:r>
              <a:rPr lang="en-US" b="1" dirty="0">
                <a:solidFill>
                  <a:srgbClr val="000000"/>
                </a:solidFill>
                <a:latin typeface="Klein Bold"/>
                <a:ea typeface="Klein Bold"/>
                <a:cs typeface="Klein Bold"/>
                <a:sym typeface="Klein Bold"/>
              </a:rPr>
              <a:t>Hungary​</a:t>
            </a:r>
          </a:p>
          <a:p>
            <a:pPr marL="388648" lvl="1" indent="-194324" algn="l">
              <a:lnSpc>
                <a:spcPts val="2340"/>
              </a:lnSpc>
              <a:spcBef>
                <a:spcPct val="0"/>
              </a:spcBef>
              <a:buFont typeface="Arial"/>
              <a:buChar char="•"/>
            </a:pPr>
            <a:r>
              <a:rPr lang="en-US" b="1" dirty="0">
                <a:solidFill>
                  <a:srgbClr val="000000"/>
                </a:solidFill>
                <a:latin typeface="Klein Bold"/>
                <a:ea typeface="Klein Bold"/>
                <a:cs typeface="Klein Bold"/>
                <a:sym typeface="Klein Bold"/>
              </a:rPr>
              <a:t>Center for Agricultural Research, HUN-REN (</a:t>
            </a:r>
            <a:r>
              <a:rPr lang="en-US" b="1" dirty="0" err="1">
                <a:solidFill>
                  <a:srgbClr val="000000"/>
                </a:solidFill>
                <a:latin typeface="Klein Bold"/>
                <a:ea typeface="Klein Bold"/>
                <a:cs typeface="Klein Bold"/>
                <a:sym typeface="Klein Bold"/>
              </a:rPr>
              <a:t>Martonvásár</a:t>
            </a:r>
            <a:r>
              <a:rPr lang="en-US" b="1" dirty="0">
                <a:solidFill>
                  <a:srgbClr val="000000"/>
                </a:solidFill>
                <a:latin typeface="Klein Bold"/>
                <a:ea typeface="Klein Bold"/>
                <a:cs typeface="Klein Bold"/>
                <a:sym typeface="Klein Bold"/>
              </a:rPr>
              <a:t>)​</a:t>
            </a:r>
          </a:p>
          <a:p>
            <a:pPr marL="388648" lvl="1" indent="-194324" algn="l">
              <a:lnSpc>
                <a:spcPts val="2340"/>
              </a:lnSpc>
              <a:spcBef>
                <a:spcPct val="0"/>
              </a:spcBef>
              <a:buFont typeface="Arial"/>
              <a:buChar char="•"/>
            </a:pPr>
            <a:r>
              <a:rPr lang="en-US" b="1" dirty="0">
                <a:solidFill>
                  <a:srgbClr val="000000"/>
                </a:solidFill>
                <a:latin typeface="Klein Bold"/>
                <a:ea typeface="Klein Bold"/>
                <a:cs typeface="Klein Bold"/>
                <a:sym typeface="Klein Bold"/>
              </a:rPr>
              <a:t>Hungarian University of Agriculture </a:t>
            </a:r>
            <a:r>
              <a:rPr lang="pl-PL" b="1" dirty="0">
                <a:solidFill>
                  <a:srgbClr val="000000"/>
                </a:solidFill>
                <a:latin typeface="Klein Bold"/>
                <a:ea typeface="Klein Bold"/>
                <a:cs typeface="Klein Bold"/>
                <a:sym typeface="Klein Bold"/>
              </a:rPr>
              <a:t> </a:t>
            </a:r>
            <a:r>
              <a:rPr lang="en-US" b="1" dirty="0">
                <a:solidFill>
                  <a:srgbClr val="000000"/>
                </a:solidFill>
                <a:latin typeface="Klein Bold"/>
                <a:ea typeface="Klein Bold"/>
                <a:cs typeface="Klein Bold"/>
                <a:sym typeface="Klein Bold"/>
              </a:rPr>
              <a:t>and Life Sciences in Budapest ​</a:t>
            </a:r>
          </a:p>
          <a:p>
            <a:pPr algn="l">
              <a:lnSpc>
                <a:spcPts val="2340"/>
              </a:lnSpc>
              <a:spcBef>
                <a:spcPct val="0"/>
              </a:spcBef>
            </a:pPr>
            <a:r>
              <a:rPr lang="en-US" b="1" dirty="0">
                <a:solidFill>
                  <a:srgbClr val="000000"/>
                </a:solidFill>
                <a:latin typeface="Klein Bold"/>
                <a:ea typeface="Klein Bold"/>
                <a:cs typeface="Klein Bold"/>
                <a:sym typeface="Klein Bold"/>
              </a:rPr>
              <a:t>Ireland​</a:t>
            </a:r>
          </a:p>
          <a:p>
            <a:pPr marL="388648" lvl="1" indent="-194324" algn="l">
              <a:lnSpc>
                <a:spcPts val="2340"/>
              </a:lnSpc>
              <a:spcBef>
                <a:spcPct val="0"/>
              </a:spcBef>
              <a:buFont typeface="Arial"/>
              <a:buChar char="•"/>
            </a:pPr>
            <a:r>
              <a:rPr lang="en-US" b="1" dirty="0">
                <a:solidFill>
                  <a:srgbClr val="000000"/>
                </a:solidFill>
                <a:latin typeface="Klein Bold"/>
                <a:ea typeface="Klein Bold"/>
                <a:cs typeface="Klein Bold"/>
                <a:sym typeface="Klein Bold"/>
              </a:rPr>
              <a:t>University College Dublin ​</a:t>
            </a:r>
          </a:p>
          <a:p>
            <a:pPr algn="l">
              <a:lnSpc>
                <a:spcPts val="2340"/>
              </a:lnSpc>
              <a:spcBef>
                <a:spcPct val="0"/>
              </a:spcBef>
            </a:pPr>
            <a:r>
              <a:rPr lang="en-US" b="1" dirty="0">
                <a:solidFill>
                  <a:srgbClr val="000000"/>
                </a:solidFill>
                <a:latin typeface="Klein Bold"/>
                <a:ea typeface="Klein Bold"/>
                <a:cs typeface="Klein Bold"/>
                <a:sym typeface="Klein Bold"/>
              </a:rPr>
              <a:t>Italy​</a:t>
            </a:r>
          </a:p>
          <a:p>
            <a:pPr marL="388648" lvl="1" indent="-194324" algn="l">
              <a:lnSpc>
                <a:spcPts val="2340"/>
              </a:lnSpc>
              <a:spcBef>
                <a:spcPct val="0"/>
              </a:spcBef>
              <a:buFont typeface="Arial"/>
              <a:buChar char="•"/>
            </a:pPr>
            <a:r>
              <a:rPr lang="en-US" b="1" dirty="0">
                <a:solidFill>
                  <a:srgbClr val="000000"/>
                </a:solidFill>
                <a:latin typeface="Klein Bold"/>
                <a:ea typeface="Klein Bold"/>
                <a:cs typeface="Klein Bold"/>
                <a:sym typeface="Klein Bold"/>
              </a:rPr>
              <a:t>University of Molise (</a:t>
            </a:r>
            <a:r>
              <a:rPr lang="en-US" b="1" dirty="0" err="1">
                <a:solidFill>
                  <a:srgbClr val="000000"/>
                </a:solidFill>
                <a:latin typeface="Klein Bold"/>
                <a:ea typeface="Klein Bold"/>
                <a:cs typeface="Klein Bold"/>
                <a:sym typeface="Klein Bold"/>
              </a:rPr>
              <a:t>Università</a:t>
            </a:r>
            <a:r>
              <a:rPr lang="en-US" b="1" dirty="0">
                <a:solidFill>
                  <a:srgbClr val="000000"/>
                </a:solidFill>
                <a:latin typeface="Klein Bold"/>
                <a:ea typeface="Klein Bold"/>
                <a:cs typeface="Klein Bold"/>
                <a:sym typeface="Klein Bold"/>
              </a:rPr>
              <a:t> </a:t>
            </a:r>
            <a:r>
              <a:rPr lang="en-US" b="1" dirty="0" err="1">
                <a:solidFill>
                  <a:srgbClr val="000000"/>
                </a:solidFill>
                <a:latin typeface="Klein Bold"/>
                <a:ea typeface="Klein Bold"/>
                <a:cs typeface="Klein Bold"/>
                <a:sym typeface="Klein Bold"/>
              </a:rPr>
              <a:t>degli</a:t>
            </a:r>
            <a:r>
              <a:rPr lang="en-US" b="1" dirty="0">
                <a:solidFill>
                  <a:srgbClr val="000000"/>
                </a:solidFill>
                <a:latin typeface="Klein Bold"/>
                <a:ea typeface="Klein Bold"/>
                <a:cs typeface="Klein Bold"/>
                <a:sym typeface="Klein Bold"/>
              </a:rPr>
              <a:t> </a:t>
            </a:r>
            <a:r>
              <a:rPr lang="en-US" b="1" dirty="0" err="1">
                <a:solidFill>
                  <a:srgbClr val="000000"/>
                </a:solidFill>
                <a:latin typeface="Klein Bold"/>
                <a:ea typeface="Klein Bold"/>
                <a:cs typeface="Klein Bold"/>
                <a:sym typeface="Klein Bold"/>
              </a:rPr>
              <a:t>Studi</a:t>
            </a:r>
            <a:r>
              <a:rPr lang="en-US" b="1" dirty="0">
                <a:solidFill>
                  <a:srgbClr val="000000"/>
                </a:solidFill>
                <a:latin typeface="Klein Bold"/>
                <a:ea typeface="Klein Bold"/>
                <a:cs typeface="Klein Bold"/>
                <a:sym typeface="Klein Bold"/>
              </a:rPr>
              <a:t> del Molise) ​</a:t>
            </a:r>
          </a:p>
          <a:p>
            <a:pPr marL="388648" lvl="1" indent="-194324" algn="l">
              <a:lnSpc>
                <a:spcPts val="2340"/>
              </a:lnSpc>
              <a:spcBef>
                <a:spcPct val="0"/>
              </a:spcBef>
              <a:buFont typeface="Arial"/>
              <a:buChar char="•"/>
            </a:pPr>
            <a:r>
              <a:rPr lang="en-US" b="1" dirty="0">
                <a:solidFill>
                  <a:srgbClr val="000000"/>
                </a:solidFill>
                <a:latin typeface="Klein Bold"/>
                <a:ea typeface="Klein Bold"/>
                <a:cs typeface="Klein Bold"/>
                <a:sym typeface="Klein Bold"/>
              </a:rPr>
              <a:t>University of Parma</a:t>
            </a:r>
          </a:p>
          <a:p>
            <a:pPr algn="l">
              <a:lnSpc>
                <a:spcPts val="2340"/>
              </a:lnSpc>
              <a:spcBef>
                <a:spcPct val="0"/>
              </a:spcBef>
            </a:pPr>
            <a:r>
              <a:rPr lang="en-US" b="1" dirty="0">
                <a:solidFill>
                  <a:srgbClr val="000000"/>
                </a:solidFill>
                <a:latin typeface="Klein Bold"/>
                <a:ea typeface="Klein Bold"/>
                <a:cs typeface="Klein Bold"/>
                <a:sym typeface="Klein Bold"/>
              </a:rPr>
              <a:t>Spain​</a:t>
            </a:r>
          </a:p>
          <a:p>
            <a:pPr marL="388648" lvl="1" indent="-194324" algn="l">
              <a:lnSpc>
                <a:spcPts val="2340"/>
              </a:lnSpc>
              <a:spcBef>
                <a:spcPct val="0"/>
              </a:spcBef>
              <a:buFont typeface="Arial"/>
              <a:buChar char="•"/>
            </a:pPr>
            <a:r>
              <a:rPr lang="en-US" b="1" dirty="0">
                <a:solidFill>
                  <a:srgbClr val="000000"/>
                </a:solidFill>
                <a:latin typeface="Klein Bold"/>
                <a:ea typeface="Klein Bold"/>
                <a:cs typeface="Klein Bold"/>
                <a:sym typeface="Klein Bold"/>
              </a:rPr>
              <a:t>Centro </a:t>
            </a:r>
            <a:r>
              <a:rPr lang="en-US" b="1" dirty="0" err="1">
                <a:solidFill>
                  <a:srgbClr val="000000"/>
                </a:solidFill>
                <a:latin typeface="Klein Bold"/>
                <a:ea typeface="Klein Bold"/>
                <a:cs typeface="Klein Bold"/>
                <a:sym typeface="Klein Bold"/>
              </a:rPr>
              <a:t>Tecnológico</a:t>
            </a:r>
            <a:r>
              <a:rPr lang="en-US" b="1" dirty="0">
                <a:solidFill>
                  <a:srgbClr val="000000"/>
                </a:solidFill>
                <a:latin typeface="Klein Bold"/>
                <a:ea typeface="Klein Bold"/>
                <a:cs typeface="Klein Bold"/>
                <a:sym typeface="Klein Bold"/>
              </a:rPr>
              <a:t> de la Carne de Galicia ​</a:t>
            </a:r>
          </a:p>
          <a:p>
            <a:pPr marL="388648" lvl="1" indent="-194324" algn="l">
              <a:lnSpc>
                <a:spcPts val="2340"/>
              </a:lnSpc>
              <a:spcBef>
                <a:spcPct val="0"/>
              </a:spcBef>
              <a:buFont typeface="Arial"/>
              <a:buChar char="•"/>
            </a:pPr>
            <a:r>
              <a:rPr lang="en-US" b="1" dirty="0">
                <a:solidFill>
                  <a:srgbClr val="000000"/>
                </a:solidFill>
                <a:latin typeface="Klein Bold"/>
                <a:ea typeface="Klein Bold"/>
                <a:cs typeface="Klein Bold"/>
                <a:sym typeface="Klein Bold"/>
              </a:rPr>
              <a:t>Instituto de </a:t>
            </a:r>
            <a:r>
              <a:rPr lang="en-US" b="1" dirty="0" err="1">
                <a:solidFill>
                  <a:srgbClr val="000000"/>
                </a:solidFill>
                <a:latin typeface="Klein Bold"/>
                <a:ea typeface="Klein Bold"/>
                <a:cs typeface="Klein Bold"/>
                <a:sym typeface="Klein Bold"/>
              </a:rPr>
              <a:t>Investigación</a:t>
            </a:r>
            <a:r>
              <a:rPr lang="en-US" b="1" dirty="0">
                <a:solidFill>
                  <a:srgbClr val="000000"/>
                </a:solidFill>
                <a:latin typeface="Klein Bold"/>
                <a:ea typeface="Klein Bold"/>
                <a:cs typeface="Klein Bold"/>
                <a:sym typeface="Klein Bold"/>
              </a:rPr>
              <a:t> </a:t>
            </a:r>
            <a:r>
              <a:rPr lang="en-US" b="1" dirty="0" err="1">
                <a:solidFill>
                  <a:srgbClr val="000000"/>
                </a:solidFill>
                <a:latin typeface="Klein Bold"/>
                <a:ea typeface="Klein Bold"/>
                <a:cs typeface="Klein Bold"/>
                <a:sym typeface="Klein Bold"/>
              </a:rPr>
              <a:t>Biomédica</a:t>
            </a:r>
            <a:r>
              <a:rPr lang="en-US" b="1" dirty="0">
                <a:solidFill>
                  <a:srgbClr val="000000"/>
                </a:solidFill>
                <a:latin typeface="Klein Bold"/>
                <a:ea typeface="Klein Bold"/>
                <a:cs typeface="Klein Bold"/>
                <a:sym typeface="Klein Bold"/>
              </a:rPr>
              <a:t>, A </a:t>
            </a:r>
            <a:r>
              <a:rPr lang="en-US" b="1" dirty="0" err="1">
                <a:solidFill>
                  <a:srgbClr val="000000"/>
                </a:solidFill>
                <a:latin typeface="Klein Bold"/>
                <a:ea typeface="Klein Bold"/>
                <a:cs typeface="Klein Bold"/>
                <a:sym typeface="Klein Bold"/>
              </a:rPr>
              <a:t>Coruña</a:t>
            </a:r>
            <a:r>
              <a:rPr lang="en-US" b="1" dirty="0">
                <a:solidFill>
                  <a:srgbClr val="000000"/>
                </a:solidFill>
                <a:latin typeface="Klein Bold"/>
                <a:ea typeface="Klein Bold"/>
                <a:cs typeface="Klein Bold"/>
                <a:sym typeface="Klein Bold"/>
              </a:rPr>
              <a:t> ​</a:t>
            </a:r>
          </a:p>
          <a:p>
            <a:pPr marL="388648" lvl="1" indent="-194324" algn="l">
              <a:lnSpc>
                <a:spcPts val="2340"/>
              </a:lnSpc>
              <a:spcBef>
                <a:spcPct val="0"/>
              </a:spcBef>
              <a:buFont typeface="Arial"/>
              <a:buChar char="•"/>
            </a:pPr>
            <a:r>
              <a:rPr lang="en-US" b="1" dirty="0">
                <a:solidFill>
                  <a:srgbClr val="000000"/>
                </a:solidFill>
                <a:latin typeface="Klein Bold"/>
                <a:ea typeface="Klein Bold"/>
                <a:cs typeface="Klein Bold"/>
                <a:sym typeface="Klein Bold"/>
              </a:rPr>
              <a:t>University of Valencia</a:t>
            </a:r>
          </a:p>
          <a:p>
            <a:pPr marL="388648" lvl="1" indent="-194324" algn="l">
              <a:lnSpc>
                <a:spcPts val="2340"/>
              </a:lnSpc>
              <a:spcBef>
                <a:spcPct val="0"/>
              </a:spcBef>
              <a:buFont typeface="Arial"/>
              <a:buChar char="•"/>
            </a:pPr>
            <a:r>
              <a:rPr lang="en-US" b="1" dirty="0" err="1">
                <a:solidFill>
                  <a:srgbClr val="000000"/>
                </a:solidFill>
                <a:latin typeface="Klein Bold"/>
                <a:ea typeface="Klein Bold"/>
                <a:cs typeface="Klein Bold"/>
                <a:sym typeface="Klein Bold"/>
              </a:rPr>
              <a:t>Universitat</a:t>
            </a:r>
            <a:r>
              <a:rPr lang="en-US" b="1" dirty="0">
                <a:solidFill>
                  <a:srgbClr val="000000"/>
                </a:solidFill>
                <a:latin typeface="Klein Bold"/>
                <a:ea typeface="Klein Bold"/>
                <a:cs typeface="Klein Bold"/>
                <a:sym typeface="Klein Bold"/>
              </a:rPr>
              <a:t> </a:t>
            </a:r>
            <a:r>
              <a:rPr lang="en-US" b="1" dirty="0" err="1">
                <a:solidFill>
                  <a:srgbClr val="000000"/>
                </a:solidFill>
                <a:latin typeface="Klein Bold"/>
                <a:ea typeface="Klein Bold"/>
                <a:cs typeface="Klein Bold"/>
                <a:sym typeface="Klein Bold"/>
              </a:rPr>
              <a:t>Politècnica</a:t>
            </a:r>
            <a:r>
              <a:rPr lang="en-US" b="1" dirty="0">
                <a:solidFill>
                  <a:srgbClr val="000000"/>
                </a:solidFill>
                <a:latin typeface="Klein Bold"/>
                <a:ea typeface="Klein Bold"/>
                <a:cs typeface="Klein Bold"/>
                <a:sym typeface="Klein Bold"/>
              </a:rPr>
              <a:t> de Catalunya-</a:t>
            </a:r>
            <a:r>
              <a:rPr lang="en-US" b="1" dirty="0" err="1">
                <a:solidFill>
                  <a:srgbClr val="000000"/>
                </a:solidFill>
                <a:latin typeface="Klein Bold"/>
                <a:ea typeface="Klein Bold"/>
                <a:cs typeface="Klein Bold"/>
                <a:sym typeface="Klein Bold"/>
              </a:rPr>
              <a:t>BarcelonaTech</a:t>
            </a:r>
            <a:r>
              <a:rPr lang="en-US" b="1" dirty="0">
                <a:solidFill>
                  <a:srgbClr val="000000"/>
                </a:solidFill>
                <a:latin typeface="Klein Bold"/>
                <a:ea typeface="Klein Bold"/>
                <a:cs typeface="Klein Bold"/>
                <a:sym typeface="Klein Bold"/>
              </a:rPr>
              <a:t> UPC ​</a:t>
            </a:r>
          </a:p>
          <a:p>
            <a:pPr algn="l">
              <a:lnSpc>
                <a:spcPts val="2340"/>
              </a:lnSpc>
              <a:spcBef>
                <a:spcPct val="0"/>
              </a:spcBef>
            </a:pPr>
            <a:r>
              <a:rPr lang="en-US" b="1" dirty="0">
                <a:solidFill>
                  <a:srgbClr val="000000"/>
                </a:solidFill>
                <a:latin typeface="Klein Bold"/>
                <a:ea typeface="Klein Bold"/>
                <a:cs typeface="Klein Bold"/>
                <a:sym typeface="Klein Bold"/>
              </a:rPr>
              <a:t>Sweden​</a:t>
            </a:r>
          </a:p>
          <a:p>
            <a:pPr marL="388648" lvl="1" indent="-194324" algn="l">
              <a:lnSpc>
                <a:spcPts val="2340"/>
              </a:lnSpc>
              <a:spcBef>
                <a:spcPct val="0"/>
              </a:spcBef>
              <a:buFont typeface="Arial"/>
              <a:buChar char="•"/>
            </a:pPr>
            <a:r>
              <a:rPr lang="en-US" b="1" dirty="0">
                <a:solidFill>
                  <a:srgbClr val="000000"/>
                </a:solidFill>
                <a:latin typeface="Klein Bold"/>
                <a:ea typeface="Klein Bold"/>
                <a:cs typeface="Klein Bold"/>
                <a:sym typeface="Klein Bold"/>
              </a:rPr>
              <a:t>Swedish University of Agricultural Sciences ​</a:t>
            </a:r>
          </a:p>
        </p:txBody>
      </p:sp>
      <p:sp>
        <p:nvSpPr>
          <p:cNvPr id="14" name="TextBox 14"/>
          <p:cNvSpPr txBox="1"/>
          <p:nvPr/>
        </p:nvSpPr>
        <p:spPr>
          <a:xfrm>
            <a:off x="11461512" y="1140402"/>
            <a:ext cx="5509617" cy="6189515"/>
          </a:xfrm>
          <a:prstGeom prst="rect">
            <a:avLst/>
          </a:prstGeom>
        </p:spPr>
        <p:txBody>
          <a:bodyPr lIns="0" tIns="0" rIns="0" bIns="0" rtlCol="0" anchor="t">
            <a:spAutoFit/>
          </a:bodyPr>
          <a:lstStyle/>
          <a:p>
            <a:pPr>
              <a:lnSpc>
                <a:spcPts val="2340"/>
              </a:lnSpc>
              <a:spcBef>
                <a:spcPct val="0"/>
              </a:spcBef>
            </a:pPr>
            <a:r>
              <a:rPr lang="en-US" sz="1800" b="1" dirty="0">
                <a:solidFill>
                  <a:srgbClr val="000000"/>
                </a:solidFill>
                <a:latin typeface="Klein Bold"/>
                <a:ea typeface="Klein Bold"/>
                <a:cs typeface="Klein Bold"/>
                <a:sym typeface="Klein Bold"/>
              </a:rPr>
              <a:t>​ </a:t>
            </a:r>
            <a:r>
              <a:rPr lang="en-US" b="1" dirty="0">
                <a:solidFill>
                  <a:srgbClr val="000000"/>
                </a:solidFill>
                <a:latin typeface="Klein Bold"/>
                <a:ea typeface="Klein Bold"/>
                <a:cs typeface="Klein Bold"/>
                <a:sym typeface="Klein Bold"/>
              </a:rPr>
              <a:t>Switzerland​</a:t>
            </a:r>
          </a:p>
          <a:p>
            <a:pPr marL="388648" lvl="1" indent="-194324">
              <a:lnSpc>
                <a:spcPts val="2340"/>
              </a:lnSpc>
              <a:spcBef>
                <a:spcPct val="0"/>
              </a:spcBef>
              <a:buFont typeface="Arial"/>
              <a:buChar char="•"/>
            </a:pPr>
            <a:r>
              <a:rPr lang="en-US" b="1" dirty="0">
                <a:solidFill>
                  <a:srgbClr val="000000"/>
                </a:solidFill>
                <a:latin typeface="Klein Bold"/>
                <a:ea typeface="Klein Bold"/>
                <a:cs typeface="Klein Bold"/>
                <a:sym typeface="Klein Bold"/>
              </a:rPr>
              <a:t>HES-SO Valais-Wallis – Haute Ecole </a:t>
            </a:r>
            <a:r>
              <a:rPr lang="en-US" b="1" dirty="0" err="1">
                <a:solidFill>
                  <a:srgbClr val="000000"/>
                </a:solidFill>
                <a:latin typeface="Klein Bold"/>
                <a:ea typeface="Klein Bold"/>
                <a:cs typeface="Klein Bold"/>
                <a:sym typeface="Klein Bold"/>
              </a:rPr>
              <a:t>d’Ingénierie</a:t>
            </a:r>
            <a:endParaRPr lang="pl-PL" sz="1800" b="1" dirty="0">
              <a:solidFill>
                <a:srgbClr val="000000"/>
              </a:solidFill>
              <a:latin typeface="Klein Bold"/>
              <a:ea typeface="Klein Bold"/>
              <a:cs typeface="Klein Bold"/>
              <a:sym typeface="Klein Bold"/>
            </a:endParaRPr>
          </a:p>
          <a:p>
            <a:pPr algn="l">
              <a:lnSpc>
                <a:spcPts val="2340"/>
              </a:lnSpc>
              <a:spcBef>
                <a:spcPct val="0"/>
              </a:spcBef>
            </a:pPr>
            <a:r>
              <a:rPr lang="en-US" sz="1800" b="1" dirty="0">
                <a:solidFill>
                  <a:srgbClr val="000000"/>
                </a:solidFill>
                <a:latin typeface="Klein Bold"/>
                <a:ea typeface="Klein Bold"/>
                <a:cs typeface="Klein Bold"/>
                <a:sym typeface="Klein Bold"/>
              </a:rPr>
              <a:t>​​Turkey​</a:t>
            </a:r>
          </a:p>
          <a:p>
            <a:pPr marL="388648" lvl="1" indent="-194324" algn="l">
              <a:lnSpc>
                <a:spcPts val="2340"/>
              </a:lnSpc>
              <a:spcBef>
                <a:spcPct val="0"/>
              </a:spcBef>
              <a:buFont typeface="Arial"/>
              <a:buChar char="•"/>
            </a:pPr>
            <a:r>
              <a:rPr lang="en-US" sz="1800" b="1" dirty="0">
                <a:solidFill>
                  <a:srgbClr val="000000"/>
                </a:solidFill>
                <a:latin typeface="Klein Bold"/>
                <a:ea typeface="Klein Bold"/>
                <a:cs typeface="Klein Bold"/>
                <a:sym typeface="Klein Bold"/>
              </a:rPr>
              <a:t>Istanbul University-</a:t>
            </a:r>
            <a:r>
              <a:rPr lang="en-US" sz="1800" b="1" dirty="0" err="1">
                <a:solidFill>
                  <a:srgbClr val="000000"/>
                </a:solidFill>
                <a:latin typeface="Klein Bold"/>
                <a:ea typeface="Klein Bold"/>
                <a:cs typeface="Klein Bold"/>
                <a:sym typeface="Klein Bold"/>
              </a:rPr>
              <a:t>Cerrahpasa</a:t>
            </a:r>
            <a:r>
              <a:rPr lang="en-US" sz="1800" b="1" dirty="0">
                <a:solidFill>
                  <a:srgbClr val="000000"/>
                </a:solidFill>
                <a:latin typeface="Klein Bold"/>
                <a:ea typeface="Klein Bold"/>
                <a:cs typeface="Klein Bold"/>
                <a:sym typeface="Klein Bold"/>
              </a:rPr>
              <a:t>, Istanbul </a:t>
            </a:r>
          </a:p>
          <a:p>
            <a:pPr algn="l">
              <a:lnSpc>
                <a:spcPts val="2340"/>
              </a:lnSpc>
              <a:spcBef>
                <a:spcPct val="0"/>
              </a:spcBef>
            </a:pPr>
            <a:r>
              <a:rPr lang="en-US" sz="1800" b="1" dirty="0">
                <a:solidFill>
                  <a:srgbClr val="000000"/>
                </a:solidFill>
                <a:latin typeface="Klein Bold"/>
                <a:ea typeface="Klein Bold"/>
                <a:cs typeface="Klein Bold"/>
                <a:sym typeface="Klein Bold"/>
              </a:rPr>
              <a:t>Slovakia​</a:t>
            </a:r>
          </a:p>
          <a:p>
            <a:pPr marL="388648" lvl="1" indent="-194324" algn="l">
              <a:lnSpc>
                <a:spcPts val="2340"/>
              </a:lnSpc>
              <a:spcBef>
                <a:spcPct val="0"/>
              </a:spcBef>
              <a:buFont typeface="Arial"/>
              <a:buChar char="•"/>
            </a:pPr>
            <a:r>
              <a:rPr lang="en-US" sz="1800" b="1" dirty="0">
                <a:solidFill>
                  <a:srgbClr val="000000"/>
                </a:solidFill>
                <a:latin typeface="Klein Bold"/>
                <a:ea typeface="Klein Bold"/>
                <a:cs typeface="Klein Bold"/>
                <a:sym typeface="Klein Bold"/>
              </a:rPr>
              <a:t>Slovak University of Agriculture​</a:t>
            </a:r>
          </a:p>
          <a:p>
            <a:pPr algn="l">
              <a:lnSpc>
                <a:spcPts val="2340"/>
              </a:lnSpc>
              <a:spcBef>
                <a:spcPct val="0"/>
              </a:spcBef>
            </a:pPr>
            <a:r>
              <a:rPr lang="en-US" sz="1800" b="1" dirty="0">
                <a:solidFill>
                  <a:srgbClr val="000000"/>
                </a:solidFill>
                <a:latin typeface="Klein Bold"/>
                <a:ea typeface="Klein Bold"/>
                <a:cs typeface="Klein Bold"/>
                <a:sym typeface="Klein Bold"/>
              </a:rPr>
              <a:t>Slovenia​</a:t>
            </a:r>
          </a:p>
          <a:p>
            <a:pPr marL="388648" lvl="1" indent="-194324" algn="l">
              <a:lnSpc>
                <a:spcPts val="2340"/>
              </a:lnSpc>
              <a:spcBef>
                <a:spcPct val="0"/>
              </a:spcBef>
              <a:buFont typeface="Arial"/>
              <a:buChar char="•"/>
            </a:pPr>
            <a:r>
              <a:rPr lang="en-US" sz="1800" b="1" dirty="0">
                <a:solidFill>
                  <a:srgbClr val="000000"/>
                </a:solidFill>
                <a:latin typeface="Klein Bold"/>
                <a:ea typeface="Klein Bold"/>
                <a:cs typeface="Klein Bold"/>
                <a:sym typeface="Klein Bold"/>
              </a:rPr>
              <a:t>Agricultural Institute of Slovenia in Ljubljana​</a:t>
            </a:r>
          </a:p>
          <a:p>
            <a:pPr algn="l">
              <a:lnSpc>
                <a:spcPts val="2340"/>
              </a:lnSpc>
              <a:spcBef>
                <a:spcPct val="0"/>
              </a:spcBef>
            </a:pPr>
            <a:r>
              <a:rPr lang="en-US" sz="1800" b="1" dirty="0">
                <a:solidFill>
                  <a:srgbClr val="000000"/>
                </a:solidFill>
                <a:latin typeface="Klein Bold"/>
                <a:ea typeface="Klein Bold"/>
                <a:cs typeface="Klein Bold"/>
                <a:sym typeface="Klein Bold"/>
              </a:rPr>
              <a:t>​USA​</a:t>
            </a:r>
          </a:p>
          <a:p>
            <a:pPr marL="388648" lvl="1" indent="-194324" algn="l">
              <a:lnSpc>
                <a:spcPts val="2340"/>
              </a:lnSpc>
              <a:spcBef>
                <a:spcPct val="0"/>
              </a:spcBef>
              <a:buFont typeface="Arial"/>
              <a:buChar char="•"/>
            </a:pPr>
            <a:r>
              <a:rPr lang="en-US" sz="1800" b="1" dirty="0">
                <a:solidFill>
                  <a:srgbClr val="000000"/>
                </a:solidFill>
                <a:latin typeface="Klein Bold"/>
                <a:ea typeface="Klein Bold"/>
                <a:cs typeface="Klein Bold"/>
                <a:sym typeface="Klein Bold"/>
              </a:rPr>
              <a:t>UC Davis, USA ​</a:t>
            </a:r>
          </a:p>
          <a:p>
            <a:pPr algn="l">
              <a:lnSpc>
                <a:spcPts val="2340"/>
              </a:lnSpc>
              <a:spcBef>
                <a:spcPct val="0"/>
              </a:spcBef>
            </a:pPr>
            <a:r>
              <a:rPr lang="en-US" sz="1800" b="1" dirty="0">
                <a:solidFill>
                  <a:srgbClr val="000000"/>
                </a:solidFill>
                <a:latin typeface="Klein Bold"/>
                <a:ea typeface="Klein Bold"/>
                <a:cs typeface="Klein Bold"/>
                <a:sym typeface="Klein Bold"/>
              </a:rPr>
              <a:t>Lithuania​</a:t>
            </a:r>
          </a:p>
          <a:p>
            <a:pPr marL="388648" lvl="1" indent="-194324" algn="l">
              <a:lnSpc>
                <a:spcPts val="2340"/>
              </a:lnSpc>
              <a:spcBef>
                <a:spcPct val="0"/>
              </a:spcBef>
              <a:buFont typeface="Arial"/>
              <a:buChar char="•"/>
            </a:pPr>
            <a:r>
              <a:rPr lang="en-US" sz="1800" b="1" dirty="0">
                <a:solidFill>
                  <a:srgbClr val="000000"/>
                </a:solidFill>
                <a:latin typeface="Klein Bold"/>
                <a:ea typeface="Klein Bold"/>
                <a:cs typeface="Klein Bold"/>
                <a:sym typeface="Klein Bold"/>
              </a:rPr>
              <a:t>Lithuanian University of Health Sciences</a:t>
            </a:r>
          </a:p>
          <a:p>
            <a:pPr algn="l">
              <a:lnSpc>
                <a:spcPts val="2340"/>
              </a:lnSpc>
              <a:spcBef>
                <a:spcPct val="0"/>
              </a:spcBef>
            </a:pPr>
            <a:r>
              <a:rPr lang="en-US" sz="1800" b="1" dirty="0">
                <a:solidFill>
                  <a:srgbClr val="000000"/>
                </a:solidFill>
                <a:latin typeface="Klein Bold"/>
                <a:ea typeface="Klein Bold"/>
                <a:cs typeface="Klein Bold"/>
                <a:sym typeface="Klein Bold"/>
              </a:rPr>
              <a:t>Netherlands​</a:t>
            </a:r>
          </a:p>
          <a:p>
            <a:pPr marL="388648" lvl="1" indent="-194324" algn="l">
              <a:lnSpc>
                <a:spcPts val="2340"/>
              </a:lnSpc>
              <a:spcBef>
                <a:spcPct val="0"/>
              </a:spcBef>
              <a:buFont typeface="Arial"/>
              <a:buChar char="•"/>
            </a:pPr>
            <a:r>
              <a:rPr lang="en-US" sz="1800" b="1" dirty="0">
                <a:solidFill>
                  <a:srgbClr val="000000"/>
                </a:solidFill>
                <a:latin typeface="Klein Bold"/>
                <a:ea typeface="Klein Bold"/>
                <a:cs typeface="Klein Bold"/>
                <a:sym typeface="Klein Bold"/>
              </a:rPr>
              <a:t>Wageningen University &amp; Research ​</a:t>
            </a:r>
          </a:p>
          <a:p>
            <a:pPr algn="l">
              <a:lnSpc>
                <a:spcPts val="2340"/>
              </a:lnSpc>
              <a:spcBef>
                <a:spcPct val="0"/>
              </a:spcBef>
            </a:pPr>
            <a:r>
              <a:rPr lang="en-US" sz="1800" b="1" dirty="0">
                <a:solidFill>
                  <a:srgbClr val="000000"/>
                </a:solidFill>
                <a:latin typeface="Klein Bold"/>
                <a:ea typeface="Klein Bold"/>
                <a:cs typeface="Klein Bold"/>
                <a:sym typeface="Klein Bold"/>
              </a:rPr>
              <a:t>Portugal​</a:t>
            </a:r>
          </a:p>
          <a:p>
            <a:pPr marL="388648" lvl="1" indent="-194324" algn="l">
              <a:lnSpc>
                <a:spcPts val="2340"/>
              </a:lnSpc>
              <a:spcBef>
                <a:spcPct val="0"/>
              </a:spcBef>
              <a:buFont typeface="Arial"/>
              <a:buChar char="•"/>
            </a:pPr>
            <a:r>
              <a:rPr lang="en-US" sz="1800" b="1" dirty="0" err="1">
                <a:solidFill>
                  <a:srgbClr val="000000"/>
                </a:solidFill>
                <a:latin typeface="Klein Bold"/>
                <a:ea typeface="Klein Bold"/>
                <a:cs typeface="Klein Bold"/>
                <a:sym typeface="Klein Bold"/>
              </a:rPr>
              <a:t>Universidade</a:t>
            </a:r>
            <a:r>
              <a:rPr lang="en-US" sz="1800" b="1" dirty="0">
                <a:solidFill>
                  <a:srgbClr val="000000"/>
                </a:solidFill>
                <a:latin typeface="Klein Bold"/>
                <a:ea typeface="Klein Bold"/>
                <a:cs typeface="Klein Bold"/>
                <a:sym typeface="Klein Bold"/>
              </a:rPr>
              <a:t> de Aveiro​</a:t>
            </a:r>
          </a:p>
          <a:p>
            <a:pPr algn="l">
              <a:lnSpc>
                <a:spcPts val="2340"/>
              </a:lnSpc>
              <a:spcBef>
                <a:spcPct val="0"/>
              </a:spcBef>
            </a:pPr>
            <a:r>
              <a:rPr lang="en-US" sz="1800" b="1" dirty="0">
                <a:solidFill>
                  <a:srgbClr val="000000"/>
                </a:solidFill>
                <a:latin typeface="Klein Bold"/>
                <a:ea typeface="Klein Bold"/>
                <a:cs typeface="Klein Bold"/>
                <a:sym typeface="Klein Bold"/>
              </a:rPr>
              <a:t>Serbia​</a:t>
            </a:r>
          </a:p>
          <a:p>
            <a:pPr marL="388648" lvl="1" indent="-194324" algn="l">
              <a:lnSpc>
                <a:spcPts val="2340"/>
              </a:lnSpc>
              <a:spcBef>
                <a:spcPct val="0"/>
              </a:spcBef>
              <a:buFont typeface="Arial"/>
              <a:buChar char="•"/>
            </a:pPr>
            <a:r>
              <a:rPr lang="en-US" sz="1800" b="1" dirty="0">
                <a:solidFill>
                  <a:srgbClr val="000000"/>
                </a:solidFill>
                <a:latin typeface="Klein Bold"/>
                <a:ea typeface="Klein Bold"/>
                <a:cs typeface="Klein Bold"/>
                <a:sym typeface="Klein Bold"/>
              </a:rPr>
              <a:t>University of Belgrade </a:t>
            </a:r>
          </a:p>
          <a:p>
            <a:pPr algn="l">
              <a:lnSpc>
                <a:spcPts val="2340"/>
              </a:lnSpc>
              <a:spcBef>
                <a:spcPct val="0"/>
              </a:spcBef>
            </a:pPr>
            <a:endParaRPr lang="en-US" sz="1800" b="1" dirty="0">
              <a:solidFill>
                <a:srgbClr val="000000"/>
              </a:solidFill>
              <a:latin typeface="Klein Bold"/>
              <a:ea typeface="Klein Bold"/>
              <a:cs typeface="Klein Bold"/>
              <a:sym typeface="Klein Bold"/>
            </a:endParaRPr>
          </a:p>
        </p:txBody>
      </p:sp>
      <p:sp>
        <p:nvSpPr>
          <p:cNvPr id="15" name="AutoShape 2" descr="Obraz zawierający ubrania, osoba, niebo, w pomieszczeniu&#10;&#10;Opis wygenerowany automatycznie">
            <a:extLst>
              <a:ext uri="{FF2B5EF4-FFF2-40B4-BE49-F238E27FC236}">
                <a16:creationId xmlns:a16="http://schemas.microsoft.com/office/drawing/2014/main" id="{9C3C9C5F-B71D-4CDD-9BAA-712DA06FA5D4}"/>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2" name="AutoShape 10" descr="https://euc-powerpoint.officeapps.live.com/pods/GetClipboardImage.ashx?Id=02ac06ee-5b30-4b51-91dd-91f8563a3034&amp;DC=GEU10&amp;pkey=f1f603ea-b0ad-4d42-8539-f6b5388d7274&amp;wdwaccluster=GEU10">
            <a:extLst>
              <a:ext uri="{FF2B5EF4-FFF2-40B4-BE49-F238E27FC236}">
                <a16:creationId xmlns:a16="http://schemas.microsoft.com/office/drawing/2014/main" id="{1725010E-69B5-45C0-989F-4FBAA4FBF3FC}"/>
              </a:ext>
            </a:extLst>
          </p:cNvPr>
          <p:cNvSpPr>
            <a:spLocks noChangeAspect="1" noChangeArrowheads="1"/>
          </p:cNvSpPr>
          <p:nvPr/>
        </p:nvSpPr>
        <p:spPr bwMode="auto">
          <a:xfrm>
            <a:off x="9144000" y="5143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3084" name="Picture 12" descr="https://up.lublin.pl/wp-content/uploads/2024/05/IMG_20240320_102132.jpg">
            <a:extLst>
              <a:ext uri="{FF2B5EF4-FFF2-40B4-BE49-F238E27FC236}">
                <a16:creationId xmlns:a16="http://schemas.microsoft.com/office/drawing/2014/main" id="{D3C695AD-863C-4459-91CA-C342CEC569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92138" y="7098471"/>
            <a:ext cx="6492235" cy="292150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s://up.lublin.pl/wp-content/uploads/2024/04/sd_js_staz031.jpg">
            <a:extLst>
              <a:ext uri="{FF2B5EF4-FFF2-40B4-BE49-F238E27FC236}">
                <a16:creationId xmlns:a16="http://schemas.microsoft.com/office/drawing/2014/main" id="{1E6D8BBB-72E9-4BBC-8A4A-B546FFCD17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695" y="5295900"/>
            <a:ext cx="3324369" cy="44363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98341" y="159043"/>
            <a:ext cx="13049553" cy="1139825"/>
          </a:xfrm>
          <a:prstGeom prst="rect">
            <a:avLst/>
          </a:prstGeom>
        </p:spPr>
        <p:txBody>
          <a:bodyPr lIns="0" tIns="0" rIns="0" bIns="0" rtlCol="0" anchor="t">
            <a:spAutoFit/>
          </a:bodyPr>
          <a:lstStyle/>
          <a:p>
            <a:pPr algn="ctr">
              <a:lnSpc>
                <a:spcPts val="9099"/>
              </a:lnSpc>
            </a:pPr>
            <a:r>
              <a:rPr lang="en-US" sz="6999" b="1">
                <a:solidFill>
                  <a:srgbClr val="2A2E3A"/>
                </a:solidFill>
                <a:latin typeface="Klein Bold"/>
                <a:ea typeface="Klein Bold"/>
                <a:cs typeface="Klein Bold"/>
                <a:sym typeface="Klein Bold"/>
              </a:rPr>
              <a:t>Our </a:t>
            </a:r>
            <a:r>
              <a:rPr lang="en-US" sz="6999" b="1">
                <a:solidFill>
                  <a:srgbClr val="718BAB"/>
                </a:solidFill>
                <a:latin typeface="Klein Bold"/>
                <a:ea typeface="Klein Bold"/>
                <a:cs typeface="Klein Bold"/>
                <a:sym typeface="Klein Bold"/>
              </a:rPr>
              <a:t>Activities</a:t>
            </a:r>
          </a:p>
        </p:txBody>
      </p:sp>
      <p:sp>
        <p:nvSpPr>
          <p:cNvPr id="3" name="Freeform 3"/>
          <p:cNvSpPr/>
          <p:nvPr/>
        </p:nvSpPr>
        <p:spPr>
          <a:xfrm>
            <a:off x="4616004" y="1460793"/>
            <a:ext cx="11301259" cy="4237972"/>
          </a:xfrm>
          <a:custGeom>
            <a:avLst/>
            <a:gdLst/>
            <a:ahLst/>
            <a:cxnLst/>
            <a:rect l="l" t="t" r="r" b="b"/>
            <a:pathLst>
              <a:path w="11301259" h="4237972">
                <a:moveTo>
                  <a:pt x="0" y="0"/>
                </a:moveTo>
                <a:lnTo>
                  <a:pt x="11301258" y="0"/>
                </a:lnTo>
                <a:lnTo>
                  <a:pt x="11301258" y="4237972"/>
                </a:lnTo>
                <a:lnTo>
                  <a:pt x="0" y="4237972"/>
                </a:lnTo>
                <a:lnTo>
                  <a:pt x="0" y="0"/>
                </a:lnTo>
                <a:close/>
              </a:path>
            </a:pathLst>
          </a:custGeom>
          <a:blipFill>
            <a:blip r:embed="rId2"/>
            <a:stretch>
              <a:fillRect/>
            </a:stretch>
          </a:blipFill>
        </p:spPr>
      </p:sp>
      <p:grpSp>
        <p:nvGrpSpPr>
          <p:cNvPr id="4" name="Group 4"/>
          <p:cNvGrpSpPr/>
          <p:nvPr/>
        </p:nvGrpSpPr>
        <p:grpSpPr>
          <a:xfrm>
            <a:off x="0" y="1460793"/>
            <a:ext cx="4635283" cy="3802533"/>
            <a:chOff x="0" y="0"/>
            <a:chExt cx="990802" cy="812800"/>
          </a:xfrm>
        </p:grpSpPr>
        <p:sp>
          <p:nvSpPr>
            <p:cNvPr id="5" name="Freeform 5"/>
            <p:cNvSpPr/>
            <p:nvPr/>
          </p:nvSpPr>
          <p:spPr>
            <a:xfrm>
              <a:off x="31606" y="17738"/>
              <a:ext cx="927590" cy="777323"/>
            </a:xfrm>
            <a:custGeom>
              <a:avLst/>
              <a:gdLst/>
              <a:ahLst/>
              <a:cxnLst/>
              <a:rect l="l" t="t" r="r" b="b"/>
              <a:pathLst>
                <a:path w="927590" h="777323">
                  <a:moveTo>
                    <a:pt x="515447" y="24635"/>
                  </a:moveTo>
                  <a:lnTo>
                    <a:pt x="907544" y="346289"/>
                  </a:lnTo>
                  <a:cubicBezTo>
                    <a:pt x="920234" y="356699"/>
                    <a:pt x="927590" y="372249"/>
                    <a:pt x="927590" y="388662"/>
                  </a:cubicBezTo>
                  <a:cubicBezTo>
                    <a:pt x="927590" y="405075"/>
                    <a:pt x="920234" y="420625"/>
                    <a:pt x="907544" y="431035"/>
                  </a:cubicBezTo>
                  <a:lnTo>
                    <a:pt x="515447" y="752689"/>
                  </a:lnTo>
                  <a:cubicBezTo>
                    <a:pt x="485418" y="777324"/>
                    <a:pt x="442172" y="777324"/>
                    <a:pt x="412143" y="752689"/>
                  </a:cubicBezTo>
                  <a:lnTo>
                    <a:pt x="20046" y="431035"/>
                  </a:lnTo>
                  <a:cubicBezTo>
                    <a:pt x="7356" y="420625"/>
                    <a:pt x="0" y="405075"/>
                    <a:pt x="0" y="388662"/>
                  </a:cubicBezTo>
                  <a:cubicBezTo>
                    <a:pt x="0" y="372249"/>
                    <a:pt x="7356" y="356699"/>
                    <a:pt x="20046" y="346289"/>
                  </a:cubicBezTo>
                  <a:lnTo>
                    <a:pt x="412143" y="24635"/>
                  </a:lnTo>
                  <a:cubicBezTo>
                    <a:pt x="442172" y="0"/>
                    <a:pt x="485418" y="0"/>
                    <a:pt x="515447" y="24635"/>
                  </a:cubicBezTo>
                  <a:close/>
                </a:path>
              </a:pathLst>
            </a:custGeom>
            <a:solidFill>
              <a:srgbClr val="C0CFE1"/>
            </a:solidFill>
          </p:spPr>
        </p:sp>
        <p:sp>
          <p:nvSpPr>
            <p:cNvPr id="6" name="TextBox 6"/>
            <p:cNvSpPr txBox="1"/>
            <p:nvPr/>
          </p:nvSpPr>
          <p:spPr>
            <a:xfrm>
              <a:off x="170294" y="92075"/>
              <a:ext cx="650214" cy="581025"/>
            </a:xfrm>
            <a:prstGeom prst="rect">
              <a:avLst/>
            </a:prstGeom>
          </p:spPr>
          <p:txBody>
            <a:bodyPr lIns="50800" tIns="50800" rIns="50800" bIns="50800" rtlCol="0" anchor="ctr"/>
            <a:lstStyle/>
            <a:p>
              <a:pPr algn="ctr">
                <a:lnSpc>
                  <a:spcPts val="3359"/>
                </a:lnSpc>
              </a:pPr>
              <a:r>
                <a:rPr lang="en-US" sz="2399" b="1">
                  <a:solidFill>
                    <a:srgbClr val="FFFFFF"/>
                  </a:solidFill>
                  <a:latin typeface="Klein Bold"/>
                  <a:ea typeface="Klein Bold"/>
                  <a:cs typeface="Klein Bold"/>
                  <a:sym typeface="Klein Bold"/>
                </a:rPr>
                <a:t> </a:t>
              </a:r>
            </a:p>
          </p:txBody>
        </p:sp>
      </p:grpSp>
      <p:grpSp>
        <p:nvGrpSpPr>
          <p:cNvPr id="7" name="Group 7"/>
          <p:cNvGrpSpPr/>
          <p:nvPr/>
        </p:nvGrpSpPr>
        <p:grpSpPr>
          <a:xfrm>
            <a:off x="305526" y="1557726"/>
            <a:ext cx="3935420" cy="3608667"/>
            <a:chOff x="0" y="0"/>
            <a:chExt cx="1201523" cy="1101762"/>
          </a:xfrm>
        </p:grpSpPr>
        <p:sp>
          <p:nvSpPr>
            <p:cNvPr id="8" name="Freeform 8"/>
            <p:cNvSpPr/>
            <p:nvPr/>
          </p:nvSpPr>
          <p:spPr>
            <a:xfrm>
              <a:off x="34608" y="23095"/>
              <a:ext cx="1132307" cy="1055573"/>
            </a:xfrm>
            <a:custGeom>
              <a:avLst/>
              <a:gdLst/>
              <a:ahLst/>
              <a:cxnLst/>
              <a:rect l="l" t="t" r="r" b="b"/>
              <a:pathLst>
                <a:path w="1132307" h="1055573">
                  <a:moveTo>
                    <a:pt x="624151" y="30087"/>
                  </a:moveTo>
                  <a:lnTo>
                    <a:pt x="1108918" y="474604"/>
                  </a:lnTo>
                  <a:cubicBezTo>
                    <a:pt x="1123822" y="488271"/>
                    <a:pt x="1132307" y="507565"/>
                    <a:pt x="1132307" y="527786"/>
                  </a:cubicBezTo>
                  <a:cubicBezTo>
                    <a:pt x="1132307" y="548008"/>
                    <a:pt x="1123822" y="567302"/>
                    <a:pt x="1108918" y="580968"/>
                  </a:cubicBezTo>
                  <a:lnTo>
                    <a:pt x="624151" y="1025485"/>
                  </a:lnTo>
                  <a:cubicBezTo>
                    <a:pt x="591339" y="1055573"/>
                    <a:pt x="540968" y="1055573"/>
                    <a:pt x="508156" y="1025485"/>
                  </a:cubicBezTo>
                  <a:lnTo>
                    <a:pt x="23390" y="580968"/>
                  </a:lnTo>
                  <a:cubicBezTo>
                    <a:pt x="8485" y="567302"/>
                    <a:pt x="0" y="548008"/>
                    <a:pt x="0" y="527786"/>
                  </a:cubicBezTo>
                  <a:cubicBezTo>
                    <a:pt x="0" y="507565"/>
                    <a:pt x="8485" y="488271"/>
                    <a:pt x="23390" y="474604"/>
                  </a:cubicBezTo>
                  <a:lnTo>
                    <a:pt x="508156" y="30087"/>
                  </a:lnTo>
                  <a:cubicBezTo>
                    <a:pt x="540968" y="0"/>
                    <a:pt x="591339" y="0"/>
                    <a:pt x="624151" y="30087"/>
                  </a:cubicBezTo>
                  <a:close/>
                </a:path>
              </a:pathLst>
            </a:custGeom>
            <a:solidFill>
              <a:srgbClr val="153969"/>
            </a:solidFill>
          </p:spPr>
        </p:sp>
        <p:sp>
          <p:nvSpPr>
            <p:cNvPr id="9" name="TextBox 9"/>
            <p:cNvSpPr txBox="1"/>
            <p:nvPr/>
          </p:nvSpPr>
          <p:spPr>
            <a:xfrm>
              <a:off x="206512" y="132215"/>
              <a:ext cx="788500" cy="780182"/>
            </a:xfrm>
            <a:prstGeom prst="rect">
              <a:avLst/>
            </a:prstGeom>
          </p:spPr>
          <p:txBody>
            <a:bodyPr lIns="50800" tIns="50800" rIns="50800" bIns="50800" rtlCol="0" anchor="ctr"/>
            <a:lstStyle/>
            <a:p>
              <a:pPr algn="ctr">
                <a:lnSpc>
                  <a:spcPts val="3219"/>
                </a:lnSpc>
              </a:pPr>
              <a:r>
                <a:rPr lang="en-US" sz="2299" b="1">
                  <a:solidFill>
                    <a:srgbClr val="FFFFFF"/>
                  </a:solidFill>
                  <a:latin typeface="Klein Bold"/>
                  <a:ea typeface="Klein Bold"/>
                  <a:cs typeface="Klein Bold"/>
                  <a:sym typeface="Klein Bold"/>
                </a:rPr>
                <a:t>Study visits to foreign research centers</a:t>
              </a:r>
            </a:p>
          </p:txBody>
        </p:sp>
      </p:grpSp>
      <p:sp>
        <p:nvSpPr>
          <p:cNvPr id="10" name="Freeform 10"/>
          <p:cNvSpPr/>
          <p:nvPr/>
        </p:nvSpPr>
        <p:spPr>
          <a:xfrm>
            <a:off x="4616004" y="5865059"/>
            <a:ext cx="11301259" cy="4195592"/>
          </a:xfrm>
          <a:custGeom>
            <a:avLst/>
            <a:gdLst/>
            <a:ahLst/>
            <a:cxnLst/>
            <a:rect l="l" t="t" r="r" b="b"/>
            <a:pathLst>
              <a:path w="11301259" h="4195592">
                <a:moveTo>
                  <a:pt x="0" y="0"/>
                </a:moveTo>
                <a:lnTo>
                  <a:pt x="11301258" y="0"/>
                </a:lnTo>
                <a:lnTo>
                  <a:pt x="11301258" y="4195593"/>
                </a:lnTo>
                <a:lnTo>
                  <a:pt x="0" y="4195593"/>
                </a:lnTo>
                <a:lnTo>
                  <a:pt x="0" y="0"/>
                </a:lnTo>
                <a:close/>
              </a:path>
            </a:pathLst>
          </a:custGeom>
          <a:blipFill>
            <a:blip r:embed="rId3"/>
            <a:stretch>
              <a:fillRect/>
            </a:stretch>
          </a:blipFill>
        </p:spPr>
      </p:sp>
      <p:grpSp>
        <p:nvGrpSpPr>
          <p:cNvPr id="11" name="Group 11"/>
          <p:cNvGrpSpPr/>
          <p:nvPr/>
        </p:nvGrpSpPr>
        <p:grpSpPr>
          <a:xfrm>
            <a:off x="-19279" y="5865059"/>
            <a:ext cx="4635283" cy="3802533"/>
            <a:chOff x="0" y="0"/>
            <a:chExt cx="990802" cy="812800"/>
          </a:xfrm>
        </p:grpSpPr>
        <p:sp>
          <p:nvSpPr>
            <p:cNvPr id="12" name="Freeform 12"/>
            <p:cNvSpPr/>
            <p:nvPr/>
          </p:nvSpPr>
          <p:spPr>
            <a:xfrm>
              <a:off x="31606" y="17738"/>
              <a:ext cx="927590" cy="777323"/>
            </a:xfrm>
            <a:custGeom>
              <a:avLst/>
              <a:gdLst/>
              <a:ahLst/>
              <a:cxnLst/>
              <a:rect l="l" t="t" r="r" b="b"/>
              <a:pathLst>
                <a:path w="927590" h="777323">
                  <a:moveTo>
                    <a:pt x="515447" y="24635"/>
                  </a:moveTo>
                  <a:lnTo>
                    <a:pt x="907544" y="346289"/>
                  </a:lnTo>
                  <a:cubicBezTo>
                    <a:pt x="920234" y="356699"/>
                    <a:pt x="927590" y="372249"/>
                    <a:pt x="927590" y="388662"/>
                  </a:cubicBezTo>
                  <a:cubicBezTo>
                    <a:pt x="927590" y="405075"/>
                    <a:pt x="920234" y="420625"/>
                    <a:pt x="907544" y="431035"/>
                  </a:cubicBezTo>
                  <a:lnTo>
                    <a:pt x="515447" y="752689"/>
                  </a:lnTo>
                  <a:cubicBezTo>
                    <a:pt x="485418" y="777324"/>
                    <a:pt x="442172" y="777324"/>
                    <a:pt x="412143" y="752689"/>
                  </a:cubicBezTo>
                  <a:lnTo>
                    <a:pt x="20046" y="431035"/>
                  </a:lnTo>
                  <a:cubicBezTo>
                    <a:pt x="7356" y="420625"/>
                    <a:pt x="0" y="405075"/>
                    <a:pt x="0" y="388662"/>
                  </a:cubicBezTo>
                  <a:cubicBezTo>
                    <a:pt x="0" y="372249"/>
                    <a:pt x="7356" y="356699"/>
                    <a:pt x="20046" y="346289"/>
                  </a:cubicBezTo>
                  <a:lnTo>
                    <a:pt x="412143" y="24635"/>
                  </a:lnTo>
                  <a:cubicBezTo>
                    <a:pt x="442172" y="0"/>
                    <a:pt x="485418" y="0"/>
                    <a:pt x="515447" y="24635"/>
                  </a:cubicBezTo>
                  <a:close/>
                </a:path>
              </a:pathLst>
            </a:custGeom>
            <a:solidFill>
              <a:srgbClr val="C0CFE1"/>
            </a:solidFill>
          </p:spPr>
        </p:sp>
        <p:sp>
          <p:nvSpPr>
            <p:cNvPr id="13" name="TextBox 13"/>
            <p:cNvSpPr txBox="1"/>
            <p:nvPr/>
          </p:nvSpPr>
          <p:spPr>
            <a:xfrm>
              <a:off x="170294" y="92075"/>
              <a:ext cx="650214" cy="581025"/>
            </a:xfrm>
            <a:prstGeom prst="rect">
              <a:avLst/>
            </a:prstGeom>
          </p:spPr>
          <p:txBody>
            <a:bodyPr lIns="50800" tIns="50800" rIns="50800" bIns="50800" rtlCol="0" anchor="ctr"/>
            <a:lstStyle/>
            <a:p>
              <a:pPr algn="ctr">
                <a:lnSpc>
                  <a:spcPts val="3359"/>
                </a:lnSpc>
              </a:pPr>
              <a:r>
                <a:rPr lang="en-US" sz="2399" b="1">
                  <a:solidFill>
                    <a:srgbClr val="FFFFFF"/>
                  </a:solidFill>
                  <a:latin typeface="Klein Bold"/>
                  <a:ea typeface="Klein Bold"/>
                  <a:cs typeface="Klein Bold"/>
                  <a:sym typeface="Klein Bold"/>
                </a:rPr>
                <a:t> </a:t>
              </a:r>
            </a:p>
          </p:txBody>
        </p:sp>
      </p:grpSp>
      <p:grpSp>
        <p:nvGrpSpPr>
          <p:cNvPr id="14" name="Group 14"/>
          <p:cNvGrpSpPr/>
          <p:nvPr/>
        </p:nvGrpSpPr>
        <p:grpSpPr>
          <a:xfrm>
            <a:off x="383515" y="5858455"/>
            <a:ext cx="3779442" cy="3684263"/>
            <a:chOff x="26523" y="-1617"/>
            <a:chExt cx="925451" cy="902145"/>
          </a:xfrm>
        </p:grpSpPr>
        <p:sp>
          <p:nvSpPr>
            <p:cNvPr id="15" name="Freeform 15"/>
            <p:cNvSpPr/>
            <p:nvPr/>
          </p:nvSpPr>
          <p:spPr>
            <a:xfrm>
              <a:off x="26523" y="-1617"/>
              <a:ext cx="925451" cy="902145"/>
            </a:xfrm>
            <a:custGeom>
              <a:avLst/>
              <a:gdLst/>
              <a:ahLst/>
              <a:cxnLst/>
              <a:rect l="l" t="t" r="r" b="b"/>
              <a:pathLst>
                <a:path w="925451" h="902145">
                  <a:moveTo>
                    <a:pt x="518000" y="29597"/>
                  </a:moveTo>
                  <a:lnTo>
                    <a:pt x="902851" y="398139"/>
                  </a:lnTo>
                  <a:cubicBezTo>
                    <a:pt x="917287" y="411964"/>
                    <a:pt x="925451" y="431084"/>
                    <a:pt x="925451" y="451072"/>
                  </a:cubicBezTo>
                  <a:cubicBezTo>
                    <a:pt x="925451" y="471060"/>
                    <a:pt x="917287" y="490181"/>
                    <a:pt x="902851" y="504005"/>
                  </a:cubicBezTo>
                  <a:lnTo>
                    <a:pt x="518000" y="872547"/>
                  </a:lnTo>
                  <a:cubicBezTo>
                    <a:pt x="487093" y="902145"/>
                    <a:pt x="438357" y="902145"/>
                    <a:pt x="407450" y="872547"/>
                  </a:cubicBezTo>
                  <a:lnTo>
                    <a:pt x="22599" y="504005"/>
                  </a:lnTo>
                  <a:cubicBezTo>
                    <a:pt x="8163" y="490181"/>
                    <a:pt x="0" y="471060"/>
                    <a:pt x="0" y="451072"/>
                  </a:cubicBezTo>
                  <a:cubicBezTo>
                    <a:pt x="0" y="431084"/>
                    <a:pt x="8163" y="411964"/>
                    <a:pt x="22599" y="398139"/>
                  </a:cubicBezTo>
                  <a:lnTo>
                    <a:pt x="407450" y="29597"/>
                  </a:lnTo>
                  <a:cubicBezTo>
                    <a:pt x="438357" y="0"/>
                    <a:pt x="487093" y="0"/>
                    <a:pt x="518000" y="29597"/>
                  </a:cubicBezTo>
                  <a:close/>
                </a:path>
              </a:pathLst>
            </a:custGeom>
            <a:solidFill>
              <a:srgbClr val="153969"/>
            </a:solidFill>
          </p:spPr>
        </p:sp>
        <p:sp>
          <p:nvSpPr>
            <p:cNvPr id="16" name="TextBox 16"/>
            <p:cNvSpPr txBox="1"/>
            <p:nvPr/>
          </p:nvSpPr>
          <p:spPr>
            <a:xfrm>
              <a:off x="170294" y="155989"/>
              <a:ext cx="650214" cy="679811"/>
            </a:xfrm>
            <a:prstGeom prst="rect">
              <a:avLst/>
            </a:prstGeom>
          </p:spPr>
          <p:txBody>
            <a:bodyPr lIns="50800" tIns="50800" rIns="50800" bIns="50800" rtlCol="0" anchor="ctr"/>
            <a:lstStyle/>
            <a:p>
              <a:pPr algn="ctr">
                <a:lnSpc>
                  <a:spcPts val="3219"/>
                </a:lnSpc>
              </a:pPr>
              <a:r>
                <a:rPr lang="en-US" sz="2299" b="1" dirty="0">
                  <a:solidFill>
                    <a:srgbClr val="FFFFFF"/>
                  </a:solidFill>
                  <a:latin typeface="Klein Bold"/>
                  <a:ea typeface="Klein Bold"/>
                  <a:cs typeface="Klein Bold"/>
                  <a:sym typeface="Klein Bold"/>
                </a:rPr>
                <a:t>Seminars </a:t>
              </a:r>
            </a:p>
            <a:p>
              <a:pPr algn="ctr">
                <a:lnSpc>
                  <a:spcPts val="3219"/>
                </a:lnSpc>
              </a:pPr>
              <a:r>
                <a:rPr lang="en-US" sz="2299" b="1" dirty="0">
                  <a:solidFill>
                    <a:srgbClr val="FFFFFF"/>
                  </a:solidFill>
                  <a:latin typeface="Klein Bold"/>
                  <a:ea typeface="Klein Bold"/>
                  <a:cs typeface="Klein Bold"/>
                  <a:sym typeface="Klein Bold"/>
                </a:rPr>
                <a:t>and workshops conducted by foreign researchers</a:t>
              </a:r>
            </a:p>
            <a:p>
              <a:pPr algn="ctr">
                <a:lnSpc>
                  <a:spcPts val="3219"/>
                </a:lnSpc>
              </a:pPr>
              <a:endParaRPr lang="en-US" sz="2299" b="1" dirty="0">
                <a:solidFill>
                  <a:srgbClr val="FFFFFF"/>
                </a:solidFill>
                <a:latin typeface="Klein Bold"/>
                <a:ea typeface="Klein Bold"/>
                <a:cs typeface="Klein Bold"/>
                <a:sym typeface="Klein Bold"/>
              </a:endParaRPr>
            </a:p>
          </p:txBody>
        </p:sp>
      </p:grpSp>
      <p:grpSp>
        <p:nvGrpSpPr>
          <p:cNvPr id="17" name="Group 17"/>
          <p:cNvGrpSpPr/>
          <p:nvPr/>
        </p:nvGrpSpPr>
        <p:grpSpPr>
          <a:xfrm>
            <a:off x="171120" y="0"/>
            <a:ext cx="7812016" cy="1086187"/>
            <a:chOff x="0" y="0"/>
            <a:chExt cx="10416021" cy="1448249"/>
          </a:xfrm>
        </p:grpSpPr>
        <p:sp>
          <p:nvSpPr>
            <p:cNvPr id="18" name="Freeform 18"/>
            <p:cNvSpPr/>
            <p:nvPr/>
          </p:nvSpPr>
          <p:spPr>
            <a:xfrm>
              <a:off x="0" y="48355"/>
              <a:ext cx="4987841" cy="1136119"/>
            </a:xfrm>
            <a:custGeom>
              <a:avLst/>
              <a:gdLst/>
              <a:ahLst/>
              <a:cxnLst/>
              <a:rect l="l" t="t" r="r" b="b"/>
              <a:pathLst>
                <a:path w="4987841" h="1136119">
                  <a:moveTo>
                    <a:pt x="0" y="0"/>
                  </a:moveTo>
                  <a:lnTo>
                    <a:pt x="4987841" y="0"/>
                  </a:lnTo>
                  <a:lnTo>
                    <a:pt x="4987841" y="1136119"/>
                  </a:lnTo>
                  <a:lnTo>
                    <a:pt x="0" y="1136119"/>
                  </a:lnTo>
                  <a:lnTo>
                    <a:pt x="0" y="0"/>
                  </a:lnTo>
                  <a:close/>
                </a:path>
              </a:pathLst>
            </a:custGeom>
            <a:blipFill>
              <a:blip r:embed="rId4"/>
              <a:stretch>
                <a:fillRect/>
              </a:stretch>
            </a:blipFill>
          </p:spPr>
        </p:sp>
        <p:sp>
          <p:nvSpPr>
            <p:cNvPr id="19" name="Freeform 19"/>
            <p:cNvSpPr/>
            <p:nvPr/>
          </p:nvSpPr>
          <p:spPr>
            <a:xfrm>
              <a:off x="5046897" y="92453"/>
              <a:ext cx="4532174" cy="1263344"/>
            </a:xfrm>
            <a:custGeom>
              <a:avLst/>
              <a:gdLst/>
              <a:ahLst/>
              <a:cxnLst/>
              <a:rect l="l" t="t" r="r" b="b"/>
              <a:pathLst>
                <a:path w="4532174" h="1263344">
                  <a:moveTo>
                    <a:pt x="0" y="0"/>
                  </a:moveTo>
                  <a:lnTo>
                    <a:pt x="4532175" y="0"/>
                  </a:lnTo>
                  <a:lnTo>
                    <a:pt x="4532175" y="1263343"/>
                  </a:lnTo>
                  <a:lnTo>
                    <a:pt x="0" y="1263343"/>
                  </a:lnTo>
                  <a:lnTo>
                    <a:pt x="0" y="0"/>
                  </a:lnTo>
                  <a:close/>
                </a:path>
              </a:pathLst>
            </a:custGeom>
            <a:blipFill>
              <a:blip r:embed="rId5"/>
              <a:stretch>
                <a:fillRect/>
              </a:stretch>
            </a:blipFill>
          </p:spPr>
        </p:sp>
        <p:sp>
          <p:nvSpPr>
            <p:cNvPr id="20" name="Freeform 20"/>
            <p:cNvSpPr/>
            <p:nvPr/>
          </p:nvSpPr>
          <p:spPr>
            <a:xfrm>
              <a:off x="9419707" y="0"/>
              <a:ext cx="996313" cy="1448249"/>
            </a:xfrm>
            <a:custGeom>
              <a:avLst/>
              <a:gdLst/>
              <a:ahLst/>
              <a:cxnLst/>
              <a:rect l="l" t="t" r="r" b="b"/>
              <a:pathLst>
                <a:path w="996313" h="1448249">
                  <a:moveTo>
                    <a:pt x="0" y="0"/>
                  </a:moveTo>
                  <a:lnTo>
                    <a:pt x="996314" y="0"/>
                  </a:lnTo>
                  <a:lnTo>
                    <a:pt x="996314" y="1448249"/>
                  </a:lnTo>
                  <a:lnTo>
                    <a:pt x="0" y="1448249"/>
                  </a:lnTo>
                  <a:lnTo>
                    <a:pt x="0" y="0"/>
                  </a:lnTo>
                  <a:close/>
                </a:path>
              </a:pathLst>
            </a:custGeom>
            <a:blipFill>
              <a:blip r:embed="rId6"/>
              <a:stretch>
                <a:fillRect l="-50659" r="-43154"/>
              </a:stretch>
            </a:blipFill>
          </p:spPr>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2340491"/>
            <a:chOff x="0" y="0"/>
            <a:chExt cx="4816593" cy="616426"/>
          </a:xfrm>
        </p:grpSpPr>
        <p:sp>
          <p:nvSpPr>
            <p:cNvPr id="3" name="Freeform 3"/>
            <p:cNvSpPr/>
            <p:nvPr/>
          </p:nvSpPr>
          <p:spPr>
            <a:xfrm>
              <a:off x="0" y="0"/>
              <a:ext cx="4816592" cy="616426"/>
            </a:xfrm>
            <a:custGeom>
              <a:avLst/>
              <a:gdLst/>
              <a:ahLst/>
              <a:cxnLst/>
              <a:rect b="b" l="l" r="r" t="t"/>
              <a:pathLst>
                <a:path h="616426" w="4816592">
                  <a:moveTo>
                    <a:pt x="0" y="0"/>
                  </a:moveTo>
                  <a:lnTo>
                    <a:pt x="4816592" y="0"/>
                  </a:lnTo>
                  <a:lnTo>
                    <a:pt x="4816592" y="616426"/>
                  </a:lnTo>
                  <a:lnTo>
                    <a:pt x="0" y="616426"/>
                  </a:lnTo>
                  <a:close/>
                </a:path>
              </a:pathLst>
            </a:custGeom>
            <a:solidFill>
              <a:srgbClr val="153969"/>
            </a:solidFill>
          </p:spPr>
        </p:sp>
        <p:sp>
          <p:nvSpPr>
            <p:cNvPr id="4" name="TextBox 4"/>
            <p:cNvSpPr txBox="1"/>
            <p:nvPr/>
          </p:nvSpPr>
          <p:spPr>
            <a:xfrm>
              <a:off x="0" y="-66675"/>
              <a:ext cx="4816593" cy="683101"/>
            </a:xfrm>
            <a:prstGeom prst="rect">
              <a:avLst/>
            </a:prstGeom>
          </p:spPr>
          <p:txBody>
            <a:bodyPr anchor="ctr" bIns="50800" lIns="50800" rIns="50800" rtlCol="0" tIns="50800"/>
            <a:lstStyle/>
            <a:p>
              <a:pPr algn="ctr">
                <a:lnSpc>
                  <a:spcPts val="3639"/>
                </a:lnSpc>
              </a:pPr>
              <a:endParaRPr/>
            </a:p>
          </p:txBody>
        </p:sp>
      </p:grpSp>
      <p:grpSp>
        <p:nvGrpSpPr>
          <p:cNvPr id="5" name="Group 5"/>
          <p:cNvGrpSpPr/>
          <p:nvPr/>
        </p:nvGrpSpPr>
        <p:grpSpPr>
          <a:xfrm>
            <a:off x="10206958" y="8402342"/>
            <a:ext cx="7539863" cy="955040"/>
            <a:chOff x="0" y="0"/>
            <a:chExt cx="10053151" cy="1273387"/>
          </a:xfrm>
        </p:grpSpPr>
        <p:sp>
          <p:nvSpPr>
            <p:cNvPr id="6" name="Freeform 6"/>
            <p:cNvSpPr/>
            <p:nvPr/>
          </p:nvSpPr>
          <p:spPr>
            <a:xfrm>
              <a:off x="0" y="375920"/>
              <a:ext cx="553213" cy="553213"/>
            </a:xfrm>
            <a:custGeom>
              <a:avLst/>
              <a:gdLst/>
              <a:ahLst/>
              <a:cxnLst/>
              <a:rect b="b" l="l" r="r" t="t"/>
              <a:pathLst>
                <a:path h="553213" w="553213">
                  <a:moveTo>
                    <a:pt x="0" y="0"/>
                  </a:moveTo>
                  <a:lnTo>
                    <a:pt x="553213" y="0"/>
                  </a:lnTo>
                  <a:lnTo>
                    <a:pt x="553213" y="553213"/>
                  </a:lnTo>
                  <a:lnTo>
                    <a:pt x="0" y="5532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extBox 7"/>
            <p:cNvSpPr txBox="1"/>
            <p:nvPr/>
          </p:nvSpPr>
          <p:spPr>
            <a:xfrm>
              <a:off x="1314169" y="-66675"/>
              <a:ext cx="8738982" cy="1340062"/>
            </a:xfrm>
            <a:prstGeom prst="rect">
              <a:avLst/>
            </a:prstGeom>
          </p:spPr>
          <p:txBody>
            <a:bodyPr anchor="t" bIns="0" lIns="0" rIns="0" rtlCol="0" tIns="0">
              <a:spAutoFit/>
            </a:bodyPr>
            <a:lstStyle/>
            <a:p>
              <a:pPr algn="l" indent="0" lvl="0" marL="0">
                <a:lnSpc>
                  <a:spcPts val="4059"/>
                </a:lnSpc>
                <a:spcBef>
                  <a:spcPct val="0"/>
                </a:spcBef>
              </a:pPr>
              <a:r>
                <a:rPr lang="en-US" sz="2899">
                  <a:solidFill>
                    <a:srgbClr val="2A2E3A"/>
                  </a:solidFill>
                  <a:latin typeface="Helios"/>
                  <a:ea typeface="Helios"/>
                  <a:cs typeface="Helios"/>
                  <a:sym typeface="Helios"/>
                </a:rPr>
                <a:t>The Most Pro-doctoral University in the PRODOK 2021 National Competition</a:t>
              </a:r>
            </a:p>
          </p:txBody>
        </p:sp>
      </p:grpSp>
      <p:grpSp>
        <p:nvGrpSpPr>
          <p:cNvPr id="8" name="Group 8"/>
          <p:cNvGrpSpPr/>
          <p:nvPr/>
        </p:nvGrpSpPr>
        <p:grpSpPr>
          <a:xfrm>
            <a:off x="10206958" y="5020568"/>
            <a:ext cx="7539863" cy="1469390"/>
            <a:chOff x="0" y="0"/>
            <a:chExt cx="10053151" cy="1959187"/>
          </a:xfrm>
        </p:grpSpPr>
        <p:sp>
          <p:nvSpPr>
            <p:cNvPr id="9" name="Freeform 9"/>
            <p:cNvSpPr/>
            <p:nvPr/>
          </p:nvSpPr>
          <p:spPr>
            <a:xfrm>
              <a:off x="0" y="702987"/>
              <a:ext cx="553213" cy="553213"/>
            </a:xfrm>
            <a:custGeom>
              <a:avLst/>
              <a:gdLst/>
              <a:ahLst/>
              <a:cxnLst/>
              <a:rect b="b" l="l" r="r" t="t"/>
              <a:pathLst>
                <a:path h="553213" w="553213">
                  <a:moveTo>
                    <a:pt x="0" y="0"/>
                  </a:moveTo>
                  <a:lnTo>
                    <a:pt x="553213" y="0"/>
                  </a:lnTo>
                  <a:lnTo>
                    <a:pt x="553213" y="553213"/>
                  </a:lnTo>
                  <a:lnTo>
                    <a:pt x="0" y="5532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TextBox 10"/>
            <p:cNvSpPr txBox="1"/>
            <p:nvPr/>
          </p:nvSpPr>
          <p:spPr>
            <a:xfrm>
              <a:off x="1314169" y="-66675"/>
              <a:ext cx="8738982" cy="2025862"/>
            </a:xfrm>
            <a:prstGeom prst="rect">
              <a:avLst/>
            </a:prstGeom>
          </p:spPr>
          <p:txBody>
            <a:bodyPr anchor="t" bIns="0" lIns="0" rIns="0" rtlCol="0" tIns="0">
              <a:spAutoFit/>
            </a:bodyPr>
            <a:lstStyle/>
            <a:p>
              <a:pPr algn="l" indent="0" lvl="0" marL="0">
                <a:lnSpc>
                  <a:spcPts val="4059"/>
                </a:lnSpc>
                <a:spcBef>
                  <a:spcPct val="0"/>
                </a:spcBef>
              </a:pPr>
              <a:r>
                <a:rPr lang="en-US" sz="2899">
                  <a:solidFill>
                    <a:srgbClr val="2A2E3A"/>
                  </a:solidFill>
                  <a:latin typeface="Helios"/>
                  <a:ea typeface="Helios"/>
                  <a:cs typeface="Helios"/>
                  <a:sym typeface="Helios"/>
                </a:rPr>
                <a:t>"University of Leaders 2023" certificate and the "Primus" Extraordinary Distinction</a:t>
              </a:r>
            </a:p>
          </p:txBody>
        </p:sp>
      </p:grpSp>
      <p:grpSp>
        <p:nvGrpSpPr>
          <p:cNvPr id="11" name="Group 11"/>
          <p:cNvGrpSpPr/>
          <p:nvPr/>
        </p:nvGrpSpPr>
        <p:grpSpPr>
          <a:xfrm>
            <a:off x="10206958" y="6976385"/>
            <a:ext cx="7539863" cy="919480"/>
            <a:chOff x="0" y="0"/>
            <a:chExt cx="10053151" cy="1225974"/>
          </a:xfrm>
        </p:grpSpPr>
        <p:sp>
          <p:nvSpPr>
            <p:cNvPr id="12" name="Freeform 12"/>
            <p:cNvSpPr/>
            <p:nvPr/>
          </p:nvSpPr>
          <p:spPr>
            <a:xfrm>
              <a:off x="0" y="336380"/>
              <a:ext cx="553213" cy="553213"/>
            </a:xfrm>
            <a:custGeom>
              <a:avLst/>
              <a:gdLst/>
              <a:ahLst/>
              <a:cxnLst/>
              <a:rect b="b" l="l" r="r" t="t"/>
              <a:pathLst>
                <a:path h="553213" w="553213">
                  <a:moveTo>
                    <a:pt x="0" y="0"/>
                  </a:moveTo>
                  <a:lnTo>
                    <a:pt x="553213" y="0"/>
                  </a:lnTo>
                  <a:lnTo>
                    <a:pt x="553213" y="553213"/>
                  </a:lnTo>
                  <a:lnTo>
                    <a:pt x="0" y="5532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TextBox 13"/>
            <p:cNvSpPr txBox="1"/>
            <p:nvPr/>
          </p:nvSpPr>
          <p:spPr>
            <a:xfrm>
              <a:off x="1314169" y="-66675"/>
              <a:ext cx="8738982" cy="1292649"/>
            </a:xfrm>
            <a:prstGeom prst="rect">
              <a:avLst/>
            </a:prstGeom>
          </p:spPr>
          <p:txBody>
            <a:bodyPr anchor="t" bIns="0" lIns="0" rIns="0" rtlCol="0" tIns="0">
              <a:spAutoFit/>
            </a:bodyPr>
            <a:lstStyle/>
            <a:p>
              <a:pPr algn="l" indent="0" lvl="0" marL="0">
                <a:lnSpc>
                  <a:spcPts val="3919"/>
                </a:lnSpc>
                <a:spcBef>
                  <a:spcPct val="0"/>
                </a:spcBef>
              </a:pPr>
              <a:r>
                <a:rPr lang="en-US" sz="2799">
                  <a:solidFill>
                    <a:srgbClr val="2A2E3A"/>
                  </a:solidFill>
                  <a:latin typeface="Helios"/>
                  <a:ea typeface="Helios"/>
                  <a:cs typeface="Helios"/>
                  <a:sym typeface="Helios"/>
                </a:rPr>
                <a:t>The Most Pro-doctoral University in the PRODOK 2023 National Competition</a:t>
              </a:r>
            </a:p>
          </p:txBody>
        </p:sp>
      </p:grpSp>
      <p:sp>
        <p:nvSpPr>
          <p:cNvPr id="14" name="Freeform 14"/>
          <p:cNvSpPr/>
          <p:nvPr/>
        </p:nvSpPr>
        <p:spPr>
          <a:xfrm>
            <a:off x="10206958" y="8672407"/>
            <a:ext cx="414910" cy="414910"/>
          </a:xfrm>
          <a:custGeom>
            <a:avLst/>
            <a:gdLst/>
            <a:ahLst/>
            <a:cxnLst/>
            <a:rect b="b" l="l" r="r" t="t"/>
            <a:pathLst>
              <a:path h="414910" w="414910">
                <a:moveTo>
                  <a:pt x="0" y="0"/>
                </a:moveTo>
                <a:lnTo>
                  <a:pt x="414910" y="0"/>
                </a:lnTo>
                <a:lnTo>
                  <a:pt x="414910" y="414910"/>
                </a:lnTo>
                <a:lnTo>
                  <a:pt x="0" y="41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5" name="Group 15"/>
          <p:cNvGrpSpPr/>
          <p:nvPr/>
        </p:nvGrpSpPr>
        <p:grpSpPr>
          <a:xfrm>
            <a:off x="0" y="0"/>
            <a:ext cx="18288000" cy="2340491"/>
            <a:chOff x="0" y="0"/>
            <a:chExt cx="24384000" cy="3120655"/>
          </a:xfrm>
        </p:grpSpPr>
        <p:pic>
          <p:nvPicPr>
            <p:cNvPr id="16" name="Picture 16"/>
            <p:cNvPicPr>
              <a:picLocks noChangeAspect="1"/>
            </p:cNvPicPr>
            <p:nvPr/>
          </p:nvPicPr>
          <p:blipFill>
            <a:blip r:embed="rId4">
              <a:alphaModFix amt="14000"/>
            </a:blip>
            <a:srcRect b="985" t="985"/>
            <a:stretch>
              <a:fillRect/>
            </a:stretch>
          </p:blipFill>
          <p:spPr>
            <a:xfrm>
              <a:off x="0" y="0"/>
              <a:ext cx="24384000" cy="3120655"/>
            </a:xfrm>
            <a:prstGeom prst="rect">
              <a:avLst/>
            </a:prstGeom>
          </p:spPr>
        </p:pic>
      </p:grpSp>
      <p:sp>
        <p:nvSpPr>
          <p:cNvPr id="17" name="Freeform 17"/>
          <p:cNvSpPr/>
          <p:nvPr/>
        </p:nvSpPr>
        <p:spPr>
          <a:xfrm>
            <a:off x="799480" y="4524617"/>
            <a:ext cx="6405213" cy="4267473"/>
          </a:xfrm>
          <a:custGeom>
            <a:avLst/>
            <a:gdLst/>
            <a:ahLst/>
            <a:cxnLst/>
            <a:rect b="b" l="l" r="r" t="t"/>
            <a:pathLst>
              <a:path h="4267473" w="6405213">
                <a:moveTo>
                  <a:pt x="0" y="0"/>
                </a:moveTo>
                <a:lnTo>
                  <a:pt x="6405214" y="0"/>
                </a:lnTo>
                <a:lnTo>
                  <a:pt x="6405214" y="4267473"/>
                </a:lnTo>
                <a:lnTo>
                  <a:pt x="0" y="4267473"/>
                </a:lnTo>
                <a:lnTo>
                  <a:pt x="0" y="0"/>
                </a:lnTo>
                <a:close/>
              </a:path>
            </a:pathLst>
          </a:custGeom>
          <a:blipFill>
            <a:blip r:embed="rId5"/>
            <a:stretch>
              <a:fillRect/>
            </a:stretch>
          </a:blipFill>
        </p:spPr>
      </p:sp>
      <p:sp>
        <p:nvSpPr>
          <p:cNvPr id="18" name="Freeform 18"/>
          <p:cNvSpPr/>
          <p:nvPr/>
        </p:nvSpPr>
        <p:spPr>
          <a:xfrm>
            <a:off x="7204694" y="4524617"/>
            <a:ext cx="1693890" cy="4267473"/>
          </a:xfrm>
          <a:custGeom>
            <a:avLst/>
            <a:gdLst/>
            <a:ahLst/>
            <a:cxnLst/>
            <a:rect b="b" l="l" r="r" t="t"/>
            <a:pathLst>
              <a:path h="4267473" w="1693890">
                <a:moveTo>
                  <a:pt x="0" y="0"/>
                </a:moveTo>
                <a:lnTo>
                  <a:pt x="1693890" y="0"/>
                </a:lnTo>
                <a:lnTo>
                  <a:pt x="1693890" y="4267473"/>
                </a:lnTo>
                <a:lnTo>
                  <a:pt x="0" y="4267473"/>
                </a:lnTo>
                <a:lnTo>
                  <a:pt x="0" y="0"/>
                </a:lnTo>
                <a:close/>
              </a:path>
            </a:pathLst>
          </a:custGeom>
          <a:blipFill>
            <a:blip r:embed="rId6"/>
            <a:stretch>
              <a:fillRect l="-141103" r="-137033"/>
            </a:stretch>
          </a:blipFill>
        </p:spPr>
      </p:sp>
      <p:sp>
        <p:nvSpPr>
          <p:cNvPr id="19" name="TextBox 19"/>
          <p:cNvSpPr txBox="1"/>
          <p:nvPr/>
        </p:nvSpPr>
        <p:spPr>
          <a:xfrm>
            <a:off x="979682" y="2232267"/>
            <a:ext cx="6044810" cy="2292350"/>
          </a:xfrm>
          <a:prstGeom prst="rect">
            <a:avLst/>
          </a:prstGeom>
        </p:spPr>
        <p:txBody>
          <a:bodyPr anchor="t" bIns="0" lIns="0" rIns="0" rtlCol="0" tIns="0">
            <a:spAutoFit/>
          </a:bodyPr>
          <a:lstStyle/>
          <a:p>
            <a:pPr algn="l">
              <a:lnSpc>
                <a:spcPts val="9099"/>
              </a:lnSpc>
            </a:pPr>
            <a:r>
              <a:rPr b="1" lang="en-US" sz="6999">
                <a:solidFill>
                  <a:srgbClr val="2A2E3A"/>
                </a:solidFill>
                <a:latin typeface="Klein Bold"/>
                <a:ea typeface="Klein Bold"/>
                <a:cs typeface="Klein Bold"/>
                <a:sym typeface="Klein Bold"/>
              </a:rPr>
              <a:t>Our </a:t>
            </a:r>
            <a:r>
              <a:rPr b="1" lang="en-US" sz="6999">
                <a:solidFill>
                  <a:srgbClr val="718BAB"/>
                </a:solidFill>
                <a:latin typeface="Klein Bold"/>
                <a:ea typeface="Klein Bold"/>
                <a:cs typeface="Klein Bold"/>
                <a:sym typeface="Klein Bold"/>
              </a:rPr>
              <a:t>Achievments</a:t>
            </a:r>
          </a:p>
        </p:txBody>
      </p:sp>
      <p:grpSp>
        <p:nvGrpSpPr>
          <p:cNvPr id="20" name="Group 20"/>
          <p:cNvGrpSpPr/>
          <p:nvPr/>
        </p:nvGrpSpPr>
        <p:grpSpPr>
          <a:xfrm>
            <a:off x="10206958" y="4083926"/>
            <a:ext cx="7539863" cy="440690"/>
            <a:chOff x="0" y="0"/>
            <a:chExt cx="10053151" cy="587587"/>
          </a:xfrm>
        </p:grpSpPr>
        <p:sp>
          <p:nvSpPr>
            <p:cNvPr id="21" name="Freeform 21"/>
            <p:cNvSpPr/>
            <p:nvPr/>
          </p:nvSpPr>
          <p:spPr>
            <a:xfrm>
              <a:off x="0" y="17187"/>
              <a:ext cx="553213" cy="553213"/>
            </a:xfrm>
            <a:custGeom>
              <a:avLst/>
              <a:gdLst/>
              <a:ahLst/>
              <a:cxnLst/>
              <a:rect b="b" l="l" r="r" t="t"/>
              <a:pathLst>
                <a:path h="553213" w="553213">
                  <a:moveTo>
                    <a:pt x="0" y="0"/>
                  </a:moveTo>
                  <a:lnTo>
                    <a:pt x="553213" y="0"/>
                  </a:lnTo>
                  <a:lnTo>
                    <a:pt x="553213" y="553213"/>
                  </a:lnTo>
                  <a:lnTo>
                    <a:pt x="0" y="5532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TextBox 22"/>
            <p:cNvSpPr txBox="1"/>
            <p:nvPr/>
          </p:nvSpPr>
          <p:spPr>
            <a:xfrm>
              <a:off x="1314169" y="-66675"/>
              <a:ext cx="8738982" cy="654262"/>
            </a:xfrm>
            <a:prstGeom prst="rect">
              <a:avLst/>
            </a:prstGeom>
          </p:spPr>
          <p:txBody>
            <a:bodyPr anchor="t" bIns="0" lIns="0" rIns="0" rtlCol="0" tIns="0">
              <a:spAutoFit/>
            </a:bodyPr>
            <a:lstStyle/>
            <a:p>
              <a:pPr algn="l" indent="0" lvl="0" marL="0">
                <a:lnSpc>
                  <a:spcPts val="4059"/>
                </a:lnSpc>
                <a:spcBef>
                  <a:spcPct val="0"/>
                </a:spcBef>
              </a:pPr>
              <a:r>
                <a:rPr lang="en-US" sz="2899">
                  <a:solidFill>
                    <a:srgbClr val="2A2E3A"/>
                  </a:solidFill>
                  <a:latin typeface="Helios"/>
                  <a:ea typeface="Helios"/>
                  <a:cs typeface="Helios"/>
                  <a:sym typeface="Helios"/>
                </a:rPr>
                <a:t>"University of Leaders 2024" certificate </a:t>
              </a:r>
            </a:p>
          </p:txBody>
        </p:sp>
      </p:grpSp>
      <p:grpSp>
        <p:nvGrpSpPr>
          <p:cNvPr id="23" name="Group 23"/>
          <p:cNvGrpSpPr/>
          <p:nvPr/>
        </p:nvGrpSpPr>
        <p:grpSpPr>
          <a:xfrm>
            <a:off x="96079" y="9200813"/>
            <a:ext cx="7812016" cy="1086187"/>
            <a:chOff x="0" y="0"/>
            <a:chExt cx="10416021" cy="1448249"/>
          </a:xfrm>
        </p:grpSpPr>
        <p:sp>
          <p:nvSpPr>
            <p:cNvPr id="24" name="Freeform 24"/>
            <p:cNvSpPr/>
            <p:nvPr/>
          </p:nvSpPr>
          <p:spPr>
            <a:xfrm>
              <a:off x="0" y="48355"/>
              <a:ext cx="4987841" cy="1136119"/>
            </a:xfrm>
            <a:custGeom>
              <a:avLst/>
              <a:gdLst/>
              <a:ahLst/>
              <a:cxnLst/>
              <a:rect b="b" l="l" r="r" t="t"/>
              <a:pathLst>
                <a:path h="1136119" w="4987841">
                  <a:moveTo>
                    <a:pt x="0" y="0"/>
                  </a:moveTo>
                  <a:lnTo>
                    <a:pt x="4987841" y="0"/>
                  </a:lnTo>
                  <a:lnTo>
                    <a:pt x="4987841" y="1136119"/>
                  </a:lnTo>
                  <a:lnTo>
                    <a:pt x="0" y="1136119"/>
                  </a:lnTo>
                  <a:lnTo>
                    <a:pt x="0" y="0"/>
                  </a:lnTo>
                  <a:close/>
                </a:path>
              </a:pathLst>
            </a:custGeom>
            <a:blipFill>
              <a:blip r:embed="rId7"/>
              <a:stretch>
                <a:fillRect/>
              </a:stretch>
            </a:blipFill>
          </p:spPr>
        </p:sp>
        <p:sp>
          <p:nvSpPr>
            <p:cNvPr id="25" name="Freeform 25"/>
            <p:cNvSpPr/>
            <p:nvPr/>
          </p:nvSpPr>
          <p:spPr>
            <a:xfrm>
              <a:off x="5046897" y="92453"/>
              <a:ext cx="4532174" cy="1263344"/>
            </a:xfrm>
            <a:custGeom>
              <a:avLst/>
              <a:gdLst/>
              <a:ahLst/>
              <a:cxnLst/>
              <a:rect b="b" l="l" r="r" t="t"/>
              <a:pathLst>
                <a:path h="1263344" w="4532174">
                  <a:moveTo>
                    <a:pt x="0" y="0"/>
                  </a:moveTo>
                  <a:lnTo>
                    <a:pt x="4532175" y="0"/>
                  </a:lnTo>
                  <a:lnTo>
                    <a:pt x="4532175" y="1263343"/>
                  </a:lnTo>
                  <a:lnTo>
                    <a:pt x="0" y="1263343"/>
                  </a:lnTo>
                  <a:lnTo>
                    <a:pt x="0" y="0"/>
                  </a:lnTo>
                  <a:close/>
                </a:path>
              </a:pathLst>
            </a:custGeom>
            <a:blipFill>
              <a:blip r:embed="rId8"/>
              <a:stretch>
                <a:fillRect/>
              </a:stretch>
            </a:blipFill>
          </p:spPr>
        </p:sp>
        <p:sp>
          <p:nvSpPr>
            <p:cNvPr id="26" name="Freeform 26"/>
            <p:cNvSpPr/>
            <p:nvPr/>
          </p:nvSpPr>
          <p:spPr>
            <a:xfrm>
              <a:off x="9419707" y="0"/>
              <a:ext cx="996313" cy="1448249"/>
            </a:xfrm>
            <a:custGeom>
              <a:avLst/>
              <a:gdLst/>
              <a:ahLst/>
              <a:cxnLst/>
              <a:rect b="b" l="l" r="r" t="t"/>
              <a:pathLst>
                <a:path h="1448249" w="996313">
                  <a:moveTo>
                    <a:pt x="0" y="0"/>
                  </a:moveTo>
                  <a:lnTo>
                    <a:pt x="996314" y="0"/>
                  </a:lnTo>
                  <a:lnTo>
                    <a:pt x="996314" y="1448249"/>
                  </a:lnTo>
                  <a:lnTo>
                    <a:pt x="0" y="1448249"/>
                  </a:lnTo>
                  <a:lnTo>
                    <a:pt x="0" y="0"/>
                  </a:lnTo>
                  <a:close/>
                </a:path>
              </a:pathLst>
            </a:custGeom>
            <a:blipFill>
              <a:blip r:embed="rId9"/>
              <a:stretch>
                <a:fillRect l="-50659" r="-43154"/>
              </a:stretch>
            </a:blipFill>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67321"/>
            <a:ext cx="18288000" cy="7229439"/>
          </a:xfrm>
          <a:custGeom>
            <a:avLst/>
            <a:gdLst/>
            <a:ahLst/>
            <a:cxnLst/>
            <a:rect l="l" t="t" r="r" b="b"/>
            <a:pathLst>
              <a:path w="18288000" h="7229439">
                <a:moveTo>
                  <a:pt x="0" y="0"/>
                </a:moveTo>
                <a:lnTo>
                  <a:pt x="18288000" y="0"/>
                </a:lnTo>
                <a:lnTo>
                  <a:pt x="18288000" y="7229439"/>
                </a:lnTo>
                <a:lnTo>
                  <a:pt x="0" y="7229439"/>
                </a:lnTo>
                <a:lnTo>
                  <a:pt x="0" y="0"/>
                </a:lnTo>
                <a:close/>
              </a:path>
            </a:pathLst>
          </a:custGeom>
          <a:blipFill>
            <a:blip r:embed="rId2">
              <a:extLst>
                <a:ext uri="{96DAC541-7B7A-43D3-8B79-37D633B846F1}">
                  <asvg:svgBlip xmlns:asvg="http://schemas.microsoft.com/office/drawing/2016/SVG/main" r:embed="rId3"/>
                </a:ext>
              </a:extLst>
            </a:blip>
            <a:stretch>
              <a:fillRect t="-42120"/>
            </a:stretch>
          </a:blipFill>
        </p:spPr>
      </p:sp>
      <p:grpSp>
        <p:nvGrpSpPr>
          <p:cNvPr id="3" name="Group 3"/>
          <p:cNvGrpSpPr>
            <a:grpSpLocks noChangeAspect="1"/>
          </p:cNvGrpSpPr>
          <p:nvPr/>
        </p:nvGrpSpPr>
        <p:grpSpPr>
          <a:xfrm>
            <a:off x="12316697" y="2056155"/>
            <a:ext cx="4942603" cy="5108037"/>
            <a:chOff x="0" y="0"/>
            <a:chExt cx="6362700" cy="6575666"/>
          </a:xfrm>
        </p:grpSpPr>
        <p:sp>
          <p:nvSpPr>
            <p:cNvPr id="4" name="Freeform 4"/>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a:blip r:embed="rId4"/>
              <a:stretch>
                <a:fillRect l="-46818" r="-46818"/>
              </a:stretch>
            </a:blipFill>
          </p:spPr>
        </p:sp>
      </p:grpSp>
      <p:grpSp>
        <p:nvGrpSpPr>
          <p:cNvPr id="5" name="Group 5"/>
          <p:cNvGrpSpPr>
            <a:grpSpLocks noChangeAspect="1"/>
          </p:cNvGrpSpPr>
          <p:nvPr/>
        </p:nvGrpSpPr>
        <p:grpSpPr>
          <a:xfrm>
            <a:off x="6670972" y="2056155"/>
            <a:ext cx="4942603" cy="5108037"/>
            <a:chOff x="0" y="0"/>
            <a:chExt cx="6362700" cy="6575666"/>
          </a:xfrm>
        </p:grpSpPr>
        <p:sp>
          <p:nvSpPr>
            <p:cNvPr id="6" name="Freeform 6"/>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a:blip r:embed="rId5"/>
              <a:stretch>
                <a:fillRect l="-27515" r="-27515"/>
              </a:stretch>
            </a:blipFill>
          </p:spPr>
        </p:sp>
      </p:grpSp>
      <p:grpSp>
        <p:nvGrpSpPr>
          <p:cNvPr id="7" name="Group 7"/>
          <p:cNvGrpSpPr>
            <a:grpSpLocks noChangeAspect="1"/>
          </p:cNvGrpSpPr>
          <p:nvPr/>
        </p:nvGrpSpPr>
        <p:grpSpPr>
          <a:xfrm>
            <a:off x="1023519" y="1901733"/>
            <a:ext cx="4942603" cy="5108037"/>
            <a:chOff x="0" y="0"/>
            <a:chExt cx="6362700" cy="6575666"/>
          </a:xfrm>
        </p:grpSpPr>
        <p:sp>
          <p:nvSpPr>
            <p:cNvPr id="8" name="Freeform 8"/>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a:blip r:embed="rId6"/>
              <a:stretch>
                <a:fillRect l="-41902" t="-78297" r="-38400" b="-83381"/>
              </a:stretch>
            </a:blipFill>
          </p:spPr>
        </p:sp>
      </p:grpSp>
      <p:grpSp>
        <p:nvGrpSpPr>
          <p:cNvPr id="9" name="Group 9"/>
          <p:cNvGrpSpPr/>
          <p:nvPr/>
        </p:nvGrpSpPr>
        <p:grpSpPr>
          <a:xfrm>
            <a:off x="1028700" y="7548450"/>
            <a:ext cx="4214281" cy="1118867"/>
            <a:chOff x="0" y="0"/>
            <a:chExt cx="1109934" cy="294681"/>
          </a:xfrm>
        </p:grpSpPr>
        <p:sp>
          <p:nvSpPr>
            <p:cNvPr id="10" name="Freeform 10"/>
            <p:cNvSpPr/>
            <p:nvPr/>
          </p:nvSpPr>
          <p:spPr>
            <a:xfrm>
              <a:off x="0" y="0"/>
              <a:ext cx="1109934" cy="294681"/>
            </a:xfrm>
            <a:custGeom>
              <a:avLst/>
              <a:gdLst/>
              <a:ahLst/>
              <a:cxnLst/>
              <a:rect l="l" t="t" r="r" b="b"/>
              <a:pathLst>
                <a:path w="1109934" h="294681">
                  <a:moveTo>
                    <a:pt x="55112" y="0"/>
                  </a:moveTo>
                  <a:lnTo>
                    <a:pt x="1054822" y="0"/>
                  </a:lnTo>
                  <a:cubicBezTo>
                    <a:pt x="1069439" y="0"/>
                    <a:pt x="1083457" y="5806"/>
                    <a:pt x="1093792" y="16142"/>
                  </a:cubicBezTo>
                  <a:cubicBezTo>
                    <a:pt x="1104128" y="26477"/>
                    <a:pt x="1109934" y="40495"/>
                    <a:pt x="1109934" y="55112"/>
                  </a:cubicBezTo>
                  <a:lnTo>
                    <a:pt x="1109934" y="239569"/>
                  </a:lnTo>
                  <a:cubicBezTo>
                    <a:pt x="1109934" y="254186"/>
                    <a:pt x="1104128" y="268204"/>
                    <a:pt x="1093792" y="278539"/>
                  </a:cubicBezTo>
                  <a:cubicBezTo>
                    <a:pt x="1083457" y="288875"/>
                    <a:pt x="1069439" y="294681"/>
                    <a:pt x="1054822" y="294681"/>
                  </a:cubicBezTo>
                  <a:lnTo>
                    <a:pt x="55112" y="294681"/>
                  </a:lnTo>
                  <a:cubicBezTo>
                    <a:pt x="40495" y="294681"/>
                    <a:pt x="26477" y="288875"/>
                    <a:pt x="16142" y="278539"/>
                  </a:cubicBezTo>
                  <a:cubicBezTo>
                    <a:pt x="5806" y="268204"/>
                    <a:pt x="0" y="254186"/>
                    <a:pt x="0" y="239569"/>
                  </a:cubicBezTo>
                  <a:lnTo>
                    <a:pt x="0" y="55112"/>
                  </a:lnTo>
                  <a:cubicBezTo>
                    <a:pt x="0" y="40495"/>
                    <a:pt x="5806" y="26477"/>
                    <a:pt x="16142" y="16142"/>
                  </a:cubicBezTo>
                  <a:cubicBezTo>
                    <a:pt x="26477" y="5806"/>
                    <a:pt x="40495" y="0"/>
                    <a:pt x="55112" y="0"/>
                  </a:cubicBezTo>
                  <a:close/>
                </a:path>
              </a:pathLst>
            </a:custGeom>
            <a:solidFill>
              <a:srgbClr val="C0CFE1"/>
            </a:solidFill>
            <a:ln cap="rnd">
              <a:noFill/>
              <a:prstDash val="solid"/>
              <a:round/>
            </a:ln>
          </p:spPr>
        </p:sp>
        <p:sp>
          <p:nvSpPr>
            <p:cNvPr id="11" name="TextBox 11"/>
            <p:cNvSpPr txBox="1"/>
            <p:nvPr/>
          </p:nvSpPr>
          <p:spPr>
            <a:xfrm>
              <a:off x="0" y="-47625"/>
              <a:ext cx="1109934" cy="342306"/>
            </a:xfrm>
            <a:prstGeom prst="rect">
              <a:avLst/>
            </a:prstGeom>
          </p:spPr>
          <p:txBody>
            <a:bodyPr lIns="254000" tIns="254000" rIns="254000" bIns="254000" rtlCol="0" anchor="ctr"/>
            <a:lstStyle/>
            <a:p>
              <a:pPr algn="ctr">
                <a:lnSpc>
                  <a:spcPts val="3499"/>
                </a:lnSpc>
              </a:pPr>
              <a:r>
                <a:rPr lang="en-US" sz="2499" b="1">
                  <a:solidFill>
                    <a:srgbClr val="061798"/>
                  </a:solidFill>
                  <a:latin typeface="Helios Bold"/>
                  <a:ea typeface="Helios Bold"/>
                  <a:cs typeface="Helios Bold"/>
                  <a:sym typeface="Helios Bold"/>
                </a:rPr>
                <a:t>PhD students candidates</a:t>
              </a:r>
            </a:p>
          </p:txBody>
        </p:sp>
      </p:grpSp>
      <p:grpSp>
        <p:nvGrpSpPr>
          <p:cNvPr id="12" name="Group 12"/>
          <p:cNvGrpSpPr/>
          <p:nvPr/>
        </p:nvGrpSpPr>
        <p:grpSpPr>
          <a:xfrm>
            <a:off x="7036860" y="7548450"/>
            <a:ext cx="4214281" cy="1118867"/>
            <a:chOff x="0" y="0"/>
            <a:chExt cx="1109934" cy="294681"/>
          </a:xfrm>
        </p:grpSpPr>
        <p:sp>
          <p:nvSpPr>
            <p:cNvPr id="13" name="Freeform 13"/>
            <p:cNvSpPr/>
            <p:nvPr/>
          </p:nvSpPr>
          <p:spPr>
            <a:xfrm>
              <a:off x="0" y="0"/>
              <a:ext cx="1109934" cy="294681"/>
            </a:xfrm>
            <a:custGeom>
              <a:avLst/>
              <a:gdLst/>
              <a:ahLst/>
              <a:cxnLst/>
              <a:rect l="l" t="t" r="r" b="b"/>
              <a:pathLst>
                <a:path w="1109934" h="294681">
                  <a:moveTo>
                    <a:pt x="55112" y="0"/>
                  </a:moveTo>
                  <a:lnTo>
                    <a:pt x="1054822" y="0"/>
                  </a:lnTo>
                  <a:cubicBezTo>
                    <a:pt x="1069439" y="0"/>
                    <a:pt x="1083457" y="5806"/>
                    <a:pt x="1093792" y="16142"/>
                  </a:cubicBezTo>
                  <a:cubicBezTo>
                    <a:pt x="1104128" y="26477"/>
                    <a:pt x="1109934" y="40495"/>
                    <a:pt x="1109934" y="55112"/>
                  </a:cubicBezTo>
                  <a:lnTo>
                    <a:pt x="1109934" y="239569"/>
                  </a:lnTo>
                  <a:cubicBezTo>
                    <a:pt x="1109934" y="254186"/>
                    <a:pt x="1104128" y="268204"/>
                    <a:pt x="1093792" y="278539"/>
                  </a:cubicBezTo>
                  <a:cubicBezTo>
                    <a:pt x="1083457" y="288875"/>
                    <a:pt x="1069439" y="294681"/>
                    <a:pt x="1054822" y="294681"/>
                  </a:cubicBezTo>
                  <a:lnTo>
                    <a:pt x="55112" y="294681"/>
                  </a:lnTo>
                  <a:cubicBezTo>
                    <a:pt x="40495" y="294681"/>
                    <a:pt x="26477" y="288875"/>
                    <a:pt x="16142" y="278539"/>
                  </a:cubicBezTo>
                  <a:cubicBezTo>
                    <a:pt x="5806" y="268204"/>
                    <a:pt x="0" y="254186"/>
                    <a:pt x="0" y="239569"/>
                  </a:cubicBezTo>
                  <a:lnTo>
                    <a:pt x="0" y="55112"/>
                  </a:lnTo>
                  <a:cubicBezTo>
                    <a:pt x="0" y="40495"/>
                    <a:pt x="5806" y="26477"/>
                    <a:pt x="16142" y="16142"/>
                  </a:cubicBezTo>
                  <a:cubicBezTo>
                    <a:pt x="26477" y="5806"/>
                    <a:pt x="40495" y="0"/>
                    <a:pt x="55112" y="0"/>
                  </a:cubicBezTo>
                  <a:close/>
                </a:path>
              </a:pathLst>
            </a:custGeom>
            <a:solidFill>
              <a:srgbClr val="C0CFE1"/>
            </a:solidFill>
            <a:ln cap="rnd">
              <a:noFill/>
              <a:prstDash val="solid"/>
              <a:round/>
            </a:ln>
          </p:spPr>
        </p:sp>
        <p:sp>
          <p:nvSpPr>
            <p:cNvPr id="14" name="TextBox 14"/>
            <p:cNvSpPr txBox="1"/>
            <p:nvPr/>
          </p:nvSpPr>
          <p:spPr>
            <a:xfrm>
              <a:off x="0" y="-47625"/>
              <a:ext cx="1109934" cy="342306"/>
            </a:xfrm>
            <a:prstGeom prst="rect">
              <a:avLst/>
            </a:prstGeom>
          </p:spPr>
          <p:txBody>
            <a:bodyPr lIns="254000" tIns="254000" rIns="254000" bIns="254000" rtlCol="0" anchor="ctr"/>
            <a:lstStyle/>
            <a:p>
              <a:pPr algn="ctr">
                <a:lnSpc>
                  <a:spcPts val="3499"/>
                </a:lnSpc>
              </a:pPr>
              <a:r>
                <a:rPr lang="en-US" sz="2499" b="1">
                  <a:solidFill>
                    <a:srgbClr val="061798"/>
                  </a:solidFill>
                  <a:latin typeface="Helios Bold"/>
                  <a:ea typeface="Helios Bold"/>
                  <a:cs typeface="Helios Bold"/>
                  <a:sym typeface="Helios Bold"/>
                </a:rPr>
                <a:t>PhD students</a:t>
              </a:r>
            </a:p>
          </p:txBody>
        </p:sp>
      </p:grpSp>
      <p:grpSp>
        <p:nvGrpSpPr>
          <p:cNvPr id="15" name="Group 15"/>
          <p:cNvGrpSpPr/>
          <p:nvPr/>
        </p:nvGrpSpPr>
        <p:grpSpPr>
          <a:xfrm>
            <a:off x="12680858" y="7629731"/>
            <a:ext cx="4578442" cy="1118867"/>
            <a:chOff x="0" y="0"/>
            <a:chExt cx="1205845" cy="294681"/>
          </a:xfrm>
        </p:grpSpPr>
        <p:sp>
          <p:nvSpPr>
            <p:cNvPr id="16" name="Freeform 16"/>
            <p:cNvSpPr/>
            <p:nvPr/>
          </p:nvSpPr>
          <p:spPr>
            <a:xfrm>
              <a:off x="0" y="0"/>
              <a:ext cx="1205845" cy="294681"/>
            </a:xfrm>
            <a:custGeom>
              <a:avLst/>
              <a:gdLst/>
              <a:ahLst/>
              <a:cxnLst/>
              <a:rect l="l" t="t" r="r" b="b"/>
              <a:pathLst>
                <a:path w="1205845" h="294681">
                  <a:moveTo>
                    <a:pt x="50729" y="0"/>
                  </a:moveTo>
                  <a:lnTo>
                    <a:pt x="1155116" y="0"/>
                  </a:lnTo>
                  <a:cubicBezTo>
                    <a:pt x="1183133" y="0"/>
                    <a:pt x="1205845" y="22712"/>
                    <a:pt x="1205845" y="50729"/>
                  </a:cubicBezTo>
                  <a:lnTo>
                    <a:pt x="1205845" y="243953"/>
                  </a:lnTo>
                  <a:cubicBezTo>
                    <a:pt x="1205845" y="271969"/>
                    <a:pt x="1183133" y="294681"/>
                    <a:pt x="1155116" y="294681"/>
                  </a:cubicBezTo>
                  <a:lnTo>
                    <a:pt x="50729" y="294681"/>
                  </a:lnTo>
                  <a:cubicBezTo>
                    <a:pt x="22712" y="294681"/>
                    <a:pt x="0" y="271969"/>
                    <a:pt x="0" y="243953"/>
                  </a:cubicBezTo>
                  <a:lnTo>
                    <a:pt x="0" y="50729"/>
                  </a:lnTo>
                  <a:cubicBezTo>
                    <a:pt x="0" y="22712"/>
                    <a:pt x="22712" y="0"/>
                    <a:pt x="50729" y="0"/>
                  </a:cubicBezTo>
                  <a:close/>
                </a:path>
              </a:pathLst>
            </a:custGeom>
            <a:solidFill>
              <a:srgbClr val="C0CFE1"/>
            </a:solidFill>
            <a:ln cap="rnd">
              <a:noFill/>
              <a:prstDash val="solid"/>
              <a:round/>
            </a:ln>
          </p:spPr>
        </p:sp>
        <p:sp>
          <p:nvSpPr>
            <p:cNvPr id="17" name="TextBox 17"/>
            <p:cNvSpPr txBox="1"/>
            <p:nvPr/>
          </p:nvSpPr>
          <p:spPr>
            <a:xfrm>
              <a:off x="0" y="-47625"/>
              <a:ext cx="1205845" cy="342306"/>
            </a:xfrm>
            <a:prstGeom prst="rect">
              <a:avLst/>
            </a:prstGeom>
          </p:spPr>
          <p:txBody>
            <a:bodyPr lIns="254000" tIns="254000" rIns="254000" bIns="254000" rtlCol="0" anchor="ctr"/>
            <a:lstStyle/>
            <a:p>
              <a:pPr algn="ctr">
                <a:lnSpc>
                  <a:spcPts val="3499"/>
                </a:lnSpc>
              </a:pPr>
              <a:r>
                <a:rPr lang="en-US" sz="2499" b="1">
                  <a:solidFill>
                    <a:srgbClr val="061798"/>
                  </a:solidFill>
                  <a:latin typeface="Helios Bold"/>
                  <a:ea typeface="Helios Bold"/>
                  <a:cs typeface="Helios Bold"/>
                  <a:sym typeface="Helios Bold"/>
                </a:rPr>
                <a:t>Researchers and teachers</a:t>
              </a:r>
            </a:p>
          </p:txBody>
        </p:sp>
      </p:grpSp>
      <p:sp>
        <p:nvSpPr>
          <p:cNvPr id="18" name="TextBox 18"/>
          <p:cNvSpPr txBox="1"/>
          <p:nvPr/>
        </p:nvSpPr>
        <p:spPr>
          <a:xfrm>
            <a:off x="6271888" y="420687"/>
            <a:ext cx="6044810" cy="1139825"/>
          </a:xfrm>
          <a:prstGeom prst="rect">
            <a:avLst/>
          </a:prstGeom>
        </p:spPr>
        <p:txBody>
          <a:bodyPr lIns="0" tIns="0" rIns="0" bIns="0" rtlCol="0" anchor="t">
            <a:spAutoFit/>
          </a:bodyPr>
          <a:lstStyle/>
          <a:p>
            <a:pPr algn="ctr">
              <a:lnSpc>
                <a:spcPts val="9099"/>
              </a:lnSpc>
            </a:pPr>
            <a:r>
              <a:rPr lang="en-US" sz="6999" b="1">
                <a:solidFill>
                  <a:srgbClr val="C0CFE1"/>
                </a:solidFill>
                <a:latin typeface="Klein Bold"/>
                <a:ea typeface="Klein Bold"/>
                <a:cs typeface="Klein Bold"/>
                <a:sym typeface="Klein Bold"/>
              </a:rPr>
              <a:t>Our Offer</a:t>
            </a:r>
          </a:p>
        </p:txBody>
      </p:sp>
      <p:grpSp>
        <p:nvGrpSpPr>
          <p:cNvPr id="19" name="Group 19"/>
          <p:cNvGrpSpPr/>
          <p:nvPr/>
        </p:nvGrpSpPr>
        <p:grpSpPr>
          <a:xfrm>
            <a:off x="228600" y="9143725"/>
            <a:ext cx="7812016" cy="1086187"/>
            <a:chOff x="0" y="0"/>
            <a:chExt cx="10416021" cy="1448249"/>
          </a:xfrm>
        </p:grpSpPr>
        <p:sp>
          <p:nvSpPr>
            <p:cNvPr id="20" name="Freeform 20"/>
            <p:cNvSpPr/>
            <p:nvPr/>
          </p:nvSpPr>
          <p:spPr>
            <a:xfrm>
              <a:off x="0" y="48355"/>
              <a:ext cx="4987841" cy="1136119"/>
            </a:xfrm>
            <a:custGeom>
              <a:avLst/>
              <a:gdLst/>
              <a:ahLst/>
              <a:cxnLst/>
              <a:rect l="l" t="t" r="r" b="b"/>
              <a:pathLst>
                <a:path w="4987841" h="1136119">
                  <a:moveTo>
                    <a:pt x="0" y="0"/>
                  </a:moveTo>
                  <a:lnTo>
                    <a:pt x="4987841" y="0"/>
                  </a:lnTo>
                  <a:lnTo>
                    <a:pt x="4987841" y="1136119"/>
                  </a:lnTo>
                  <a:lnTo>
                    <a:pt x="0" y="1136119"/>
                  </a:lnTo>
                  <a:lnTo>
                    <a:pt x="0" y="0"/>
                  </a:lnTo>
                  <a:close/>
                </a:path>
              </a:pathLst>
            </a:custGeom>
            <a:blipFill>
              <a:blip r:embed="rId7"/>
              <a:stretch>
                <a:fillRect/>
              </a:stretch>
            </a:blipFill>
          </p:spPr>
        </p:sp>
        <p:sp>
          <p:nvSpPr>
            <p:cNvPr id="21" name="Freeform 21"/>
            <p:cNvSpPr/>
            <p:nvPr/>
          </p:nvSpPr>
          <p:spPr>
            <a:xfrm>
              <a:off x="5046897" y="92453"/>
              <a:ext cx="4532174" cy="1263344"/>
            </a:xfrm>
            <a:custGeom>
              <a:avLst/>
              <a:gdLst/>
              <a:ahLst/>
              <a:cxnLst/>
              <a:rect l="l" t="t" r="r" b="b"/>
              <a:pathLst>
                <a:path w="4532174" h="1263344">
                  <a:moveTo>
                    <a:pt x="0" y="0"/>
                  </a:moveTo>
                  <a:lnTo>
                    <a:pt x="4532175" y="0"/>
                  </a:lnTo>
                  <a:lnTo>
                    <a:pt x="4532175" y="1263343"/>
                  </a:lnTo>
                  <a:lnTo>
                    <a:pt x="0" y="1263343"/>
                  </a:lnTo>
                  <a:lnTo>
                    <a:pt x="0" y="0"/>
                  </a:lnTo>
                  <a:close/>
                </a:path>
              </a:pathLst>
            </a:custGeom>
            <a:blipFill>
              <a:blip r:embed="rId8"/>
              <a:stretch>
                <a:fillRect/>
              </a:stretch>
            </a:blipFill>
          </p:spPr>
        </p:sp>
        <p:sp>
          <p:nvSpPr>
            <p:cNvPr id="22" name="Freeform 22"/>
            <p:cNvSpPr/>
            <p:nvPr/>
          </p:nvSpPr>
          <p:spPr>
            <a:xfrm>
              <a:off x="9419707" y="0"/>
              <a:ext cx="996313" cy="1448249"/>
            </a:xfrm>
            <a:custGeom>
              <a:avLst/>
              <a:gdLst/>
              <a:ahLst/>
              <a:cxnLst/>
              <a:rect l="l" t="t" r="r" b="b"/>
              <a:pathLst>
                <a:path w="996313" h="1448249">
                  <a:moveTo>
                    <a:pt x="0" y="0"/>
                  </a:moveTo>
                  <a:lnTo>
                    <a:pt x="996314" y="0"/>
                  </a:lnTo>
                  <a:lnTo>
                    <a:pt x="996314" y="1448249"/>
                  </a:lnTo>
                  <a:lnTo>
                    <a:pt x="0" y="1448249"/>
                  </a:lnTo>
                  <a:lnTo>
                    <a:pt x="0" y="0"/>
                  </a:lnTo>
                  <a:close/>
                </a:path>
              </a:pathLst>
            </a:custGeom>
            <a:blipFill>
              <a:blip r:embed="rId9"/>
              <a:stretch>
                <a:fillRect l="-50659" r="-43154"/>
              </a:stretch>
            </a:blipFill>
          </p:spPr>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18335" y="2965472"/>
            <a:ext cx="4321714" cy="2170430"/>
            <a:chOff x="0" y="0"/>
            <a:chExt cx="1138229" cy="571636"/>
          </a:xfrm>
        </p:grpSpPr>
        <p:sp>
          <p:nvSpPr>
            <p:cNvPr id="3" name="Freeform 3"/>
            <p:cNvSpPr/>
            <p:nvPr/>
          </p:nvSpPr>
          <p:spPr>
            <a:xfrm>
              <a:off x="0" y="0"/>
              <a:ext cx="1138229" cy="571636"/>
            </a:xfrm>
            <a:custGeom>
              <a:avLst/>
              <a:gdLst/>
              <a:ahLst/>
              <a:cxnLst/>
              <a:rect l="l" t="t" r="r" b="b"/>
              <a:pathLst>
                <a:path w="1138229" h="571636">
                  <a:moveTo>
                    <a:pt x="53742" y="0"/>
                  </a:moveTo>
                  <a:lnTo>
                    <a:pt x="1084487" y="0"/>
                  </a:lnTo>
                  <a:cubicBezTo>
                    <a:pt x="1114168" y="0"/>
                    <a:pt x="1138229" y="24061"/>
                    <a:pt x="1138229" y="53742"/>
                  </a:cubicBezTo>
                  <a:lnTo>
                    <a:pt x="1138229" y="517894"/>
                  </a:lnTo>
                  <a:cubicBezTo>
                    <a:pt x="1138229" y="547575"/>
                    <a:pt x="1114168" y="571636"/>
                    <a:pt x="1084487" y="571636"/>
                  </a:cubicBezTo>
                  <a:lnTo>
                    <a:pt x="53742" y="571636"/>
                  </a:lnTo>
                  <a:cubicBezTo>
                    <a:pt x="24061" y="571636"/>
                    <a:pt x="0" y="547575"/>
                    <a:pt x="0" y="517894"/>
                  </a:cubicBezTo>
                  <a:lnTo>
                    <a:pt x="0" y="53742"/>
                  </a:lnTo>
                  <a:cubicBezTo>
                    <a:pt x="0" y="24061"/>
                    <a:pt x="24061" y="0"/>
                    <a:pt x="53742" y="0"/>
                  </a:cubicBezTo>
                  <a:close/>
                </a:path>
              </a:pathLst>
            </a:custGeom>
            <a:solidFill>
              <a:srgbClr val="C0CFE1"/>
            </a:solidFill>
            <a:ln cap="rnd">
              <a:noFill/>
              <a:prstDash val="solid"/>
              <a:round/>
            </a:ln>
          </p:spPr>
        </p:sp>
        <p:sp>
          <p:nvSpPr>
            <p:cNvPr id="4" name="TextBox 4"/>
            <p:cNvSpPr txBox="1"/>
            <p:nvPr/>
          </p:nvSpPr>
          <p:spPr>
            <a:xfrm>
              <a:off x="0" y="-47625"/>
              <a:ext cx="1138229" cy="619261"/>
            </a:xfrm>
            <a:prstGeom prst="rect">
              <a:avLst/>
            </a:prstGeom>
          </p:spPr>
          <p:txBody>
            <a:bodyPr lIns="254000" tIns="254000" rIns="254000" bIns="254000" rtlCol="0" anchor="ctr"/>
            <a:lstStyle/>
            <a:p>
              <a:pPr algn="ctr">
                <a:lnSpc>
                  <a:spcPts val="3499"/>
                </a:lnSpc>
              </a:pPr>
              <a:r>
                <a:rPr lang="en-US" sz="2499" b="1">
                  <a:solidFill>
                    <a:srgbClr val="061798"/>
                  </a:solidFill>
                  <a:latin typeface="Helios Bold"/>
                  <a:ea typeface="Helios Bold"/>
                  <a:cs typeface="Helios Bold"/>
                  <a:sym typeface="Helios Bold"/>
                </a:rPr>
                <a:t>Interdisciplinary</a:t>
              </a:r>
            </a:p>
            <a:p>
              <a:pPr algn="ctr">
                <a:lnSpc>
                  <a:spcPts val="3499"/>
                </a:lnSpc>
              </a:pPr>
              <a:r>
                <a:rPr lang="en-US" sz="2499" b="1">
                  <a:solidFill>
                    <a:srgbClr val="061798"/>
                  </a:solidFill>
                  <a:latin typeface="Helios Bold"/>
                  <a:ea typeface="Helios Bold"/>
                  <a:cs typeface="Helios Bold"/>
                  <a:sym typeface="Helios Bold"/>
                </a:rPr>
                <a:t>educational programme </a:t>
              </a:r>
            </a:p>
            <a:p>
              <a:pPr algn="ctr">
                <a:lnSpc>
                  <a:spcPts val="3499"/>
                </a:lnSpc>
              </a:pPr>
              <a:r>
                <a:rPr lang="en-US" sz="2499" b="1">
                  <a:solidFill>
                    <a:srgbClr val="061798"/>
                  </a:solidFill>
                  <a:latin typeface="Helios Bold"/>
                  <a:ea typeface="Helios Bold"/>
                  <a:cs typeface="Helios Bold"/>
                  <a:sym typeface="Helios Bold"/>
                </a:rPr>
                <a:t>(Polish and English groups)</a:t>
              </a:r>
            </a:p>
          </p:txBody>
        </p:sp>
      </p:grpSp>
      <p:grpSp>
        <p:nvGrpSpPr>
          <p:cNvPr id="5" name="Group 5"/>
          <p:cNvGrpSpPr/>
          <p:nvPr/>
        </p:nvGrpSpPr>
        <p:grpSpPr>
          <a:xfrm>
            <a:off x="13231564" y="2965472"/>
            <a:ext cx="4027736" cy="2170430"/>
            <a:chOff x="0" y="0"/>
            <a:chExt cx="1060803" cy="571636"/>
          </a:xfrm>
        </p:grpSpPr>
        <p:sp>
          <p:nvSpPr>
            <p:cNvPr id="6" name="Freeform 6"/>
            <p:cNvSpPr/>
            <p:nvPr/>
          </p:nvSpPr>
          <p:spPr>
            <a:xfrm>
              <a:off x="0" y="0"/>
              <a:ext cx="1060803" cy="571636"/>
            </a:xfrm>
            <a:custGeom>
              <a:avLst/>
              <a:gdLst/>
              <a:ahLst/>
              <a:cxnLst/>
              <a:rect l="l" t="t" r="r" b="b"/>
              <a:pathLst>
                <a:path w="1060803" h="571636">
                  <a:moveTo>
                    <a:pt x="57665" y="0"/>
                  </a:moveTo>
                  <a:lnTo>
                    <a:pt x="1003138" y="0"/>
                  </a:lnTo>
                  <a:cubicBezTo>
                    <a:pt x="1034986" y="0"/>
                    <a:pt x="1060803" y="25817"/>
                    <a:pt x="1060803" y="57665"/>
                  </a:cubicBezTo>
                  <a:lnTo>
                    <a:pt x="1060803" y="513971"/>
                  </a:lnTo>
                  <a:cubicBezTo>
                    <a:pt x="1060803" y="529265"/>
                    <a:pt x="1054728" y="543932"/>
                    <a:pt x="1043913" y="554746"/>
                  </a:cubicBezTo>
                  <a:cubicBezTo>
                    <a:pt x="1033099" y="565560"/>
                    <a:pt x="1018432" y="571636"/>
                    <a:pt x="1003138" y="571636"/>
                  </a:cubicBezTo>
                  <a:lnTo>
                    <a:pt x="57665" y="571636"/>
                  </a:lnTo>
                  <a:cubicBezTo>
                    <a:pt x="42371" y="571636"/>
                    <a:pt x="27704" y="565560"/>
                    <a:pt x="16890" y="554746"/>
                  </a:cubicBezTo>
                  <a:cubicBezTo>
                    <a:pt x="6075" y="543932"/>
                    <a:pt x="0" y="529265"/>
                    <a:pt x="0" y="513971"/>
                  </a:cubicBezTo>
                  <a:lnTo>
                    <a:pt x="0" y="57665"/>
                  </a:lnTo>
                  <a:cubicBezTo>
                    <a:pt x="0" y="42371"/>
                    <a:pt x="6075" y="27704"/>
                    <a:pt x="16890" y="16890"/>
                  </a:cubicBezTo>
                  <a:cubicBezTo>
                    <a:pt x="27704" y="6075"/>
                    <a:pt x="42371" y="0"/>
                    <a:pt x="57665" y="0"/>
                  </a:cubicBezTo>
                  <a:close/>
                </a:path>
              </a:pathLst>
            </a:custGeom>
            <a:solidFill>
              <a:srgbClr val="C0CFE1"/>
            </a:solidFill>
            <a:ln cap="rnd">
              <a:noFill/>
              <a:prstDash val="solid"/>
              <a:round/>
            </a:ln>
          </p:spPr>
        </p:sp>
        <p:sp>
          <p:nvSpPr>
            <p:cNvPr id="7" name="TextBox 7"/>
            <p:cNvSpPr txBox="1"/>
            <p:nvPr/>
          </p:nvSpPr>
          <p:spPr>
            <a:xfrm>
              <a:off x="0" y="-47625"/>
              <a:ext cx="1060803" cy="619261"/>
            </a:xfrm>
            <a:prstGeom prst="rect">
              <a:avLst/>
            </a:prstGeom>
          </p:spPr>
          <p:txBody>
            <a:bodyPr lIns="254000" tIns="254000" rIns="254000" bIns="254000" rtlCol="0" anchor="ctr"/>
            <a:lstStyle/>
            <a:p>
              <a:pPr algn="ctr">
                <a:lnSpc>
                  <a:spcPts val="3499"/>
                </a:lnSpc>
              </a:pPr>
              <a:r>
                <a:rPr lang="en-US" sz="2499" b="1">
                  <a:solidFill>
                    <a:srgbClr val="1B2CA2"/>
                  </a:solidFill>
                  <a:latin typeface="Helios Bold"/>
                  <a:ea typeface="Helios Bold"/>
                  <a:cs typeface="Helios Bold"/>
                  <a:sym typeface="Helios Bold"/>
                </a:rPr>
                <a:t>Specialised education</a:t>
              </a:r>
            </a:p>
            <a:p>
              <a:pPr algn="ctr">
                <a:lnSpc>
                  <a:spcPts val="3499"/>
                </a:lnSpc>
              </a:pPr>
              <a:r>
                <a:rPr lang="en-US" sz="2499" b="1">
                  <a:solidFill>
                    <a:srgbClr val="1B2CA2"/>
                  </a:solidFill>
                  <a:latin typeface="Helios Bold"/>
                  <a:ea typeface="Helios Bold"/>
                  <a:cs typeface="Helios Bold"/>
                  <a:sym typeface="Helios Bold"/>
                </a:rPr>
                <a:t>in given research discipline(s)</a:t>
              </a:r>
            </a:p>
          </p:txBody>
        </p:sp>
      </p:grpSp>
      <p:grpSp>
        <p:nvGrpSpPr>
          <p:cNvPr id="8" name="Group 8"/>
          <p:cNvGrpSpPr/>
          <p:nvPr/>
        </p:nvGrpSpPr>
        <p:grpSpPr>
          <a:xfrm>
            <a:off x="2615772" y="7270709"/>
            <a:ext cx="4144328" cy="2765561"/>
            <a:chOff x="0" y="0"/>
            <a:chExt cx="1091510" cy="629930"/>
          </a:xfrm>
        </p:grpSpPr>
        <p:sp>
          <p:nvSpPr>
            <p:cNvPr id="9" name="Freeform 9"/>
            <p:cNvSpPr/>
            <p:nvPr/>
          </p:nvSpPr>
          <p:spPr>
            <a:xfrm>
              <a:off x="0" y="0"/>
              <a:ext cx="1091510" cy="629930"/>
            </a:xfrm>
            <a:custGeom>
              <a:avLst/>
              <a:gdLst/>
              <a:ahLst/>
              <a:cxnLst/>
              <a:rect l="l" t="t" r="r" b="b"/>
              <a:pathLst>
                <a:path w="1091510" h="629930">
                  <a:moveTo>
                    <a:pt x="56042" y="0"/>
                  </a:moveTo>
                  <a:lnTo>
                    <a:pt x="1035468" y="0"/>
                  </a:lnTo>
                  <a:cubicBezTo>
                    <a:pt x="1066419" y="0"/>
                    <a:pt x="1091510" y="25091"/>
                    <a:pt x="1091510" y="56042"/>
                  </a:cubicBezTo>
                  <a:lnTo>
                    <a:pt x="1091510" y="573888"/>
                  </a:lnTo>
                  <a:cubicBezTo>
                    <a:pt x="1091510" y="604839"/>
                    <a:pt x="1066419" y="629930"/>
                    <a:pt x="1035468" y="629930"/>
                  </a:cubicBezTo>
                  <a:lnTo>
                    <a:pt x="56042" y="629930"/>
                  </a:lnTo>
                  <a:cubicBezTo>
                    <a:pt x="25091" y="629930"/>
                    <a:pt x="0" y="604839"/>
                    <a:pt x="0" y="573888"/>
                  </a:cubicBezTo>
                  <a:lnTo>
                    <a:pt x="0" y="56042"/>
                  </a:lnTo>
                  <a:cubicBezTo>
                    <a:pt x="0" y="25091"/>
                    <a:pt x="25091" y="0"/>
                    <a:pt x="56042" y="0"/>
                  </a:cubicBezTo>
                  <a:close/>
                </a:path>
              </a:pathLst>
            </a:custGeom>
            <a:solidFill>
              <a:srgbClr val="C0CFE1"/>
            </a:solidFill>
            <a:ln cap="rnd">
              <a:noFill/>
              <a:prstDash val="solid"/>
              <a:round/>
            </a:ln>
          </p:spPr>
        </p:sp>
        <p:sp>
          <p:nvSpPr>
            <p:cNvPr id="10" name="TextBox 10"/>
            <p:cNvSpPr txBox="1"/>
            <p:nvPr/>
          </p:nvSpPr>
          <p:spPr>
            <a:xfrm>
              <a:off x="0" y="-47625"/>
              <a:ext cx="1091510" cy="677555"/>
            </a:xfrm>
            <a:prstGeom prst="rect">
              <a:avLst/>
            </a:prstGeom>
          </p:spPr>
          <p:txBody>
            <a:bodyPr lIns="254000" tIns="254000" rIns="254000" bIns="254000" rtlCol="0" anchor="ctr"/>
            <a:lstStyle/>
            <a:p>
              <a:pPr algn="ctr">
                <a:lnSpc>
                  <a:spcPts val="3219"/>
                </a:lnSpc>
              </a:pPr>
              <a:r>
                <a:rPr lang="en-US" sz="2299">
                  <a:solidFill>
                    <a:srgbClr val="2A2E3A"/>
                  </a:solidFill>
                  <a:latin typeface="Helios"/>
                  <a:ea typeface="Helios"/>
                  <a:cs typeface="Helios"/>
                  <a:sym typeface="Helios"/>
                </a:rPr>
                <a:t>Obligatory subjects </a:t>
              </a:r>
            </a:p>
            <a:p>
              <a:pPr algn="ctr">
                <a:lnSpc>
                  <a:spcPts val="3219"/>
                </a:lnSpc>
              </a:pPr>
              <a:r>
                <a:rPr lang="en-US" sz="2299">
                  <a:solidFill>
                    <a:srgbClr val="2A2E3A"/>
                  </a:solidFill>
                  <a:latin typeface="Helios"/>
                  <a:ea typeface="Helios"/>
                  <a:cs typeface="Helios"/>
                  <a:sym typeface="Helios"/>
                </a:rPr>
                <a:t>e.g. Seminars, Methodology of science, Preparation of   projects, Commercialisation </a:t>
              </a:r>
            </a:p>
            <a:p>
              <a:pPr algn="ctr">
                <a:lnSpc>
                  <a:spcPts val="3219"/>
                </a:lnSpc>
              </a:pPr>
              <a:r>
                <a:rPr lang="en-US" sz="2299">
                  <a:solidFill>
                    <a:srgbClr val="2A2E3A"/>
                  </a:solidFill>
                  <a:latin typeface="Helios"/>
                  <a:ea typeface="Helios"/>
                  <a:cs typeface="Helios"/>
                  <a:sym typeface="Helios"/>
                </a:rPr>
                <a:t>(60-15 hours per semester)</a:t>
              </a:r>
            </a:p>
          </p:txBody>
        </p:sp>
      </p:grpSp>
      <p:sp>
        <p:nvSpPr>
          <p:cNvPr id="11" name="AutoShape 11"/>
          <p:cNvSpPr/>
          <p:nvPr/>
        </p:nvSpPr>
        <p:spPr>
          <a:xfrm flipH="1">
            <a:off x="5549844" y="5158101"/>
            <a:ext cx="1455194" cy="2093947"/>
          </a:xfrm>
          <a:prstGeom prst="line">
            <a:avLst/>
          </a:prstGeom>
          <a:ln w="66675" cap="flat">
            <a:solidFill>
              <a:srgbClr val="2A2E3A"/>
            </a:solidFill>
            <a:prstDash val="solid"/>
            <a:headEnd type="none" w="sm" len="sm"/>
            <a:tailEnd type="arrow" w="med" len="sm"/>
          </a:ln>
        </p:spPr>
      </p:sp>
      <p:grpSp>
        <p:nvGrpSpPr>
          <p:cNvPr id="12" name="Group 12"/>
          <p:cNvGrpSpPr/>
          <p:nvPr/>
        </p:nvGrpSpPr>
        <p:grpSpPr>
          <a:xfrm>
            <a:off x="6941768" y="7252074"/>
            <a:ext cx="4073870" cy="2791816"/>
            <a:chOff x="0" y="0"/>
            <a:chExt cx="1072953" cy="735293"/>
          </a:xfrm>
        </p:grpSpPr>
        <p:sp>
          <p:nvSpPr>
            <p:cNvPr id="13" name="Freeform 13"/>
            <p:cNvSpPr/>
            <p:nvPr/>
          </p:nvSpPr>
          <p:spPr>
            <a:xfrm>
              <a:off x="0" y="0"/>
              <a:ext cx="1072953" cy="735293"/>
            </a:xfrm>
            <a:custGeom>
              <a:avLst/>
              <a:gdLst/>
              <a:ahLst/>
              <a:cxnLst/>
              <a:rect l="l" t="t" r="r" b="b"/>
              <a:pathLst>
                <a:path w="1072953" h="735293">
                  <a:moveTo>
                    <a:pt x="57012" y="0"/>
                  </a:moveTo>
                  <a:lnTo>
                    <a:pt x="1015942" y="0"/>
                  </a:lnTo>
                  <a:cubicBezTo>
                    <a:pt x="1031062" y="0"/>
                    <a:pt x="1045563" y="6007"/>
                    <a:pt x="1056255" y="16698"/>
                  </a:cubicBezTo>
                  <a:cubicBezTo>
                    <a:pt x="1066947" y="27390"/>
                    <a:pt x="1072953" y="41891"/>
                    <a:pt x="1072953" y="57012"/>
                  </a:cubicBezTo>
                  <a:lnTo>
                    <a:pt x="1072953" y="678281"/>
                  </a:lnTo>
                  <a:cubicBezTo>
                    <a:pt x="1072953" y="709768"/>
                    <a:pt x="1047429" y="735293"/>
                    <a:pt x="1015942" y="735293"/>
                  </a:cubicBezTo>
                  <a:lnTo>
                    <a:pt x="57012" y="735293"/>
                  </a:lnTo>
                  <a:cubicBezTo>
                    <a:pt x="41891" y="735293"/>
                    <a:pt x="27390" y="729286"/>
                    <a:pt x="16698" y="718595"/>
                  </a:cubicBezTo>
                  <a:cubicBezTo>
                    <a:pt x="6007" y="707903"/>
                    <a:pt x="0" y="693402"/>
                    <a:pt x="0" y="678281"/>
                  </a:cubicBezTo>
                  <a:lnTo>
                    <a:pt x="0" y="57012"/>
                  </a:lnTo>
                  <a:cubicBezTo>
                    <a:pt x="0" y="41891"/>
                    <a:pt x="6007" y="27390"/>
                    <a:pt x="16698" y="16698"/>
                  </a:cubicBezTo>
                  <a:cubicBezTo>
                    <a:pt x="27390" y="6007"/>
                    <a:pt x="41891" y="0"/>
                    <a:pt x="57012" y="0"/>
                  </a:cubicBezTo>
                  <a:close/>
                </a:path>
              </a:pathLst>
            </a:custGeom>
            <a:solidFill>
              <a:srgbClr val="C0CFE1"/>
            </a:solidFill>
            <a:ln cap="rnd">
              <a:noFill/>
              <a:prstDash val="solid"/>
              <a:round/>
            </a:ln>
          </p:spPr>
        </p:sp>
        <p:sp>
          <p:nvSpPr>
            <p:cNvPr id="14" name="TextBox 14"/>
            <p:cNvSpPr txBox="1"/>
            <p:nvPr/>
          </p:nvSpPr>
          <p:spPr>
            <a:xfrm>
              <a:off x="0" y="-47625"/>
              <a:ext cx="1072953" cy="782918"/>
            </a:xfrm>
            <a:prstGeom prst="rect">
              <a:avLst/>
            </a:prstGeom>
          </p:spPr>
          <p:txBody>
            <a:bodyPr lIns="254000" tIns="254000" rIns="254000" bIns="254000" rtlCol="0" anchor="ctr"/>
            <a:lstStyle/>
            <a:p>
              <a:pPr algn="ctr">
                <a:lnSpc>
                  <a:spcPts val="3219"/>
                </a:lnSpc>
              </a:pPr>
              <a:r>
                <a:rPr lang="en-US" sz="2299">
                  <a:solidFill>
                    <a:srgbClr val="2A2E3A"/>
                  </a:solidFill>
                  <a:latin typeface="Helios"/>
                  <a:ea typeface="Helios"/>
                  <a:cs typeface="Helios"/>
                  <a:sym typeface="Helios"/>
                </a:rPr>
                <a:t>Professional training</a:t>
              </a:r>
            </a:p>
            <a:p>
              <a:pPr algn="ctr">
                <a:lnSpc>
                  <a:spcPts val="3219"/>
                </a:lnSpc>
              </a:pPr>
              <a:r>
                <a:rPr lang="en-US" sz="2299">
                  <a:solidFill>
                    <a:srgbClr val="2A2E3A"/>
                  </a:solidFill>
                  <a:latin typeface="Helios"/>
                  <a:ea typeface="Helios"/>
                  <a:cs typeface="Helios"/>
                  <a:sym typeface="Helios"/>
                </a:rPr>
                <a:t>e.g. clasess with students, trainings in veterinary clinics / food technology laboratories  </a:t>
              </a:r>
            </a:p>
            <a:p>
              <a:pPr algn="ctr">
                <a:lnSpc>
                  <a:spcPts val="3219"/>
                </a:lnSpc>
              </a:pPr>
              <a:r>
                <a:rPr lang="en-US" sz="2299">
                  <a:solidFill>
                    <a:srgbClr val="2A2E3A"/>
                  </a:solidFill>
                  <a:latin typeface="Helios"/>
                  <a:ea typeface="Helios"/>
                  <a:cs typeface="Helios"/>
                  <a:sym typeface="Helios"/>
                </a:rPr>
                <a:t>(30 hours per semester)</a:t>
              </a:r>
            </a:p>
          </p:txBody>
        </p:sp>
      </p:grpSp>
      <p:sp>
        <p:nvSpPr>
          <p:cNvPr id="15" name="AutoShape 15"/>
          <p:cNvSpPr/>
          <p:nvPr/>
        </p:nvSpPr>
        <p:spPr>
          <a:xfrm>
            <a:off x="8745547" y="5081643"/>
            <a:ext cx="1190167" cy="2170430"/>
          </a:xfrm>
          <a:prstGeom prst="line">
            <a:avLst/>
          </a:prstGeom>
          <a:ln w="66675" cap="flat">
            <a:solidFill>
              <a:srgbClr val="2A2E3A"/>
            </a:solidFill>
            <a:prstDash val="solid"/>
            <a:headEnd type="none" w="sm" len="sm"/>
            <a:tailEnd type="arrow" w="med" len="sm"/>
          </a:ln>
        </p:spPr>
      </p:sp>
      <p:sp>
        <p:nvSpPr>
          <p:cNvPr id="16" name="Freeform 16"/>
          <p:cNvSpPr/>
          <p:nvPr/>
        </p:nvSpPr>
        <p:spPr>
          <a:xfrm>
            <a:off x="-3616511" y="-723900"/>
            <a:ext cx="9751295" cy="9751295"/>
          </a:xfrm>
          <a:custGeom>
            <a:avLst/>
            <a:gdLst/>
            <a:ahLst/>
            <a:cxnLst/>
            <a:rect l="l" t="t" r="r" b="b"/>
            <a:pathLst>
              <a:path w="9751295" h="9751295">
                <a:moveTo>
                  <a:pt x="0" y="0"/>
                </a:moveTo>
                <a:lnTo>
                  <a:pt x="9751294" y="0"/>
                </a:lnTo>
                <a:lnTo>
                  <a:pt x="9751294" y="9751295"/>
                </a:lnTo>
                <a:lnTo>
                  <a:pt x="0" y="97512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TextBox 17"/>
          <p:cNvSpPr txBox="1"/>
          <p:nvPr/>
        </p:nvSpPr>
        <p:spPr>
          <a:xfrm>
            <a:off x="0" y="5544559"/>
            <a:ext cx="5534402" cy="1907540"/>
          </a:xfrm>
          <a:prstGeom prst="rect">
            <a:avLst/>
          </a:prstGeom>
        </p:spPr>
        <p:txBody>
          <a:bodyPr lIns="0" tIns="0" rIns="0" bIns="0" rtlCol="0" anchor="t">
            <a:spAutoFit/>
          </a:bodyPr>
          <a:lstStyle/>
          <a:p>
            <a:pPr algn="l">
              <a:lnSpc>
                <a:spcPts val="7540"/>
              </a:lnSpc>
            </a:pPr>
            <a:r>
              <a:rPr lang="en-US" sz="5800" b="1">
                <a:solidFill>
                  <a:srgbClr val="153969"/>
                </a:solidFill>
                <a:latin typeface="Klein Bold"/>
                <a:ea typeface="Klein Bold"/>
                <a:cs typeface="Klein Bold"/>
                <a:sym typeface="Klein Bold"/>
              </a:rPr>
              <a:t>Educational structure</a:t>
            </a:r>
          </a:p>
        </p:txBody>
      </p:sp>
      <p:grpSp>
        <p:nvGrpSpPr>
          <p:cNvPr id="18" name="Group 18"/>
          <p:cNvGrpSpPr/>
          <p:nvPr/>
        </p:nvGrpSpPr>
        <p:grpSpPr>
          <a:xfrm>
            <a:off x="11528610" y="7447471"/>
            <a:ext cx="3307994" cy="2391766"/>
            <a:chOff x="0" y="0"/>
            <a:chExt cx="871241" cy="629930"/>
          </a:xfrm>
        </p:grpSpPr>
        <p:sp>
          <p:nvSpPr>
            <p:cNvPr id="19" name="Freeform 19"/>
            <p:cNvSpPr/>
            <p:nvPr/>
          </p:nvSpPr>
          <p:spPr>
            <a:xfrm>
              <a:off x="0" y="0"/>
              <a:ext cx="871241" cy="629930"/>
            </a:xfrm>
            <a:custGeom>
              <a:avLst/>
              <a:gdLst/>
              <a:ahLst/>
              <a:cxnLst/>
              <a:rect l="l" t="t" r="r" b="b"/>
              <a:pathLst>
                <a:path w="871241" h="629930">
                  <a:moveTo>
                    <a:pt x="70211" y="0"/>
                  </a:moveTo>
                  <a:lnTo>
                    <a:pt x="801030" y="0"/>
                  </a:lnTo>
                  <a:cubicBezTo>
                    <a:pt x="839807" y="0"/>
                    <a:pt x="871241" y="31435"/>
                    <a:pt x="871241" y="70211"/>
                  </a:cubicBezTo>
                  <a:lnTo>
                    <a:pt x="871241" y="559719"/>
                  </a:lnTo>
                  <a:cubicBezTo>
                    <a:pt x="871241" y="598495"/>
                    <a:pt x="839807" y="629930"/>
                    <a:pt x="801030" y="629930"/>
                  </a:cubicBezTo>
                  <a:lnTo>
                    <a:pt x="70211" y="629930"/>
                  </a:lnTo>
                  <a:cubicBezTo>
                    <a:pt x="31435" y="629930"/>
                    <a:pt x="0" y="598495"/>
                    <a:pt x="0" y="559719"/>
                  </a:cubicBezTo>
                  <a:lnTo>
                    <a:pt x="0" y="70211"/>
                  </a:lnTo>
                  <a:cubicBezTo>
                    <a:pt x="0" y="31435"/>
                    <a:pt x="31435" y="0"/>
                    <a:pt x="70211" y="0"/>
                  </a:cubicBezTo>
                  <a:close/>
                </a:path>
              </a:pathLst>
            </a:custGeom>
            <a:solidFill>
              <a:srgbClr val="C0CFE1"/>
            </a:solidFill>
            <a:ln cap="rnd">
              <a:noFill/>
              <a:prstDash val="solid"/>
              <a:round/>
            </a:ln>
          </p:spPr>
        </p:sp>
        <p:sp>
          <p:nvSpPr>
            <p:cNvPr id="20" name="TextBox 20"/>
            <p:cNvSpPr txBox="1"/>
            <p:nvPr/>
          </p:nvSpPr>
          <p:spPr>
            <a:xfrm>
              <a:off x="0" y="-47625"/>
              <a:ext cx="871241" cy="677555"/>
            </a:xfrm>
            <a:prstGeom prst="rect">
              <a:avLst/>
            </a:prstGeom>
          </p:spPr>
          <p:txBody>
            <a:bodyPr lIns="254000" tIns="254000" rIns="254000" bIns="254000" rtlCol="0" anchor="ctr"/>
            <a:lstStyle/>
            <a:p>
              <a:pPr algn="ctr">
                <a:lnSpc>
                  <a:spcPts val="3219"/>
                </a:lnSpc>
              </a:pPr>
              <a:r>
                <a:rPr lang="en-US" sz="2299">
                  <a:solidFill>
                    <a:srgbClr val="2A2E3A"/>
                  </a:solidFill>
                  <a:latin typeface="Helios"/>
                  <a:ea typeface="Helios"/>
                  <a:cs typeface="Helios"/>
                  <a:sym typeface="Helios"/>
                </a:rPr>
                <a:t>Implementation of individual research plans in departments together with  supervisor(s)</a:t>
              </a:r>
            </a:p>
          </p:txBody>
        </p:sp>
      </p:grpSp>
      <p:sp>
        <p:nvSpPr>
          <p:cNvPr id="21" name="AutoShape 21"/>
          <p:cNvSpPr/>
          <p:nvPr/>
        </p:nvSpPr>
        <p:spPr>
          <a:xfrm flipH="1">
            <a:off x="13182606" y="5135903"/>
            <a:ext cx="1574642" cy="2311568"/>
          </a:xfrm>
          <a:prstGeom prst="line">
            <a:avLst/>
          </a:prstGeom>
          <a:ln w="66675" cap="flat">
            <a:solidFill>
              <a:srgbClr val="2A2E3A"/>
            </a:solidFill>
            <a:prstDash val="solid"/>
            <a:headEnd type="none" w="sm" len="sm"/>
            <a:tailEnd type="arrow" w="med" len="sm"/>
          </a:ln>
        </p:spPr>
      </p:sp>
      <p:grpSp>
        <p:nvGrpSpPr>
          <p:cNvPr id="22" name="Group 22"/>
          <p:cNvGrpSpPr/>
          <p:nvPr/>
        </p:nvGrpSpPr>
        <p:grpSpPr>
          <a:xfrm>
            <a:off x="9298691" y="289144"/>
            <a:ext cx="5321360" cy="2080531"/>
            <a:chOff x="0" y="0"/>
            <a:chExt cx="1401510" cy="547959"/>
          </a:xfrm>
        </p:grpSpPr>
        <p:sp>
          <p:nvSpPr>
            <p:cNvPr id="23" name="Freeform 23"/>
            <p:cNvSpPr/>
            <p:nvPr/>
          </p:nvSpPr>
          <p:spPr>
            <a:xfrm>
              <a:off x="0" y="0"/>
              <a:ext cx="1401510" cy="547959"/>
            </a:xfrm>
            <a:custGeom>
              <a:avLst/>
              <a:gdLst/>
              <a:ahLst/>
              <a:cxnLst/>
              <a:rect l="l" t="t" r="r" b="b"/>
              <a:pathLst>
                <a:path w="1401510" h="547959">
                  <a:moveTo>
                    <a:pt x="43646" y="0"/>
                  </a:moveTo>
                  <a:lnTo>
                    <a:pt x="1357864" y="0"/>
                  </a:lnTo>
                  <a:cubicBezTo>
                    <a:pt x="1381969" y="0"/>
                    <a:pt x="1401510" y="19541"/>
                    <a:pt x="1401510" y="43646"/>
                  </a:cubicBezTo>
                  <a:lnTo>
                    <a:pt x="1401510" y="504312"/>
                  </a:lnTo>
                  <a:cubicBezTo>
                    <a:pt x="1401510" y="528418"/>
                    <a:pt x="1381969" y="547959"/>
                    <a:pt x="1357864" y="547959"/>
                  </a:cubicBezTo>
                  <a:lnTo>
                    <a:pt x="43646" y="547959"/>
                  </a:lnTo>
                  <a:cubicBezTo>
                    <a:pt x="19541" y="547959"/>
                    <a:pt x="0" y="528418"/>
                    <a:pt x="0" y="504312"/>
                  </a:cubicBezTo>
                  <a:lnTo>
                    <a:pt x="0" y="43646"/>
                  </a:lnTo>
                  <a:cubicBezTo>
                    <a:pt x="0" y="19541"/>
                    <a:pt x="19541" y="0"/>
                    <a:pt x="43646" y="0"/>
                  </a:cubicBezTo>
                  <a:close/>
                </a:path>
              </a:pathLst>
            </a:custGeom>
            <a:solidFill>
              <a:srgbClr val="718BAB"/>
            </a:solidFill>
            <a:ln cap="rnd">
              <a:noFill/>
              <a:prstDash val="solid"/>
              <a:round/>
            </a:ln>
          </p:spPr>
        </p:sp>
        <p:sp>
          <p:nvSpPr>
            <p:cNvPr id="24" name="TextBox 24"/>
            <p:cNvSpPr txBox="1"/>
            <p:nvPr/>
          </p:nvSpPr>
          <p:spPr>
            <a:xfrm>
              <a:off x="0" y="-85725"/>
              <a:ext cx="1401510" cy="633684"/>
            </a:xfrm>
            <a:prstGeom prst="rect">
              <a:avLst/>
            </a:prstGeom>
          </p:spPr>
          <p:txBody>
            <a:bodyPr lIns="254000" tIns="254000" rIns="254000" bIns="254000" rtlCol="0" anchor="ctr"/>
            <a:lstStyle/>
            <a:p>
              <a:pPr algn="ctr">
                <a:lnSpc>
                  <a:spcPts val="5039"/>
                </a:lnSpc>
              </a:pPr>
              <a:r>
                <a:rPr lang="en-US" sz="3599" b="1">
                  <a:solidFill>
                    <a:srgbClr val="1B2CA2"/>
                  </a:solidFill>
                  <a:latin typeface="Helios Bold"/>
                  <a:ea typeface="Helios Bold"/>
                  <a:cs typeface="Helios Bold"/>
                  <a:sym typeface="Helios Bold"/>
                </a:rPr>
                <a:t>4 years programme</a:t>
              </a:r>
            </a:p>
            <a:p>
              <a:pPr algn="ctr">
                <a:lnSpc>
                  <a:spcPts val="5039"/>
                </a:lnSpc>
              </a:pPr>
              <a:r>
                <a:rPr lang="en-US" sz="3599" b="1">
                  <a:solidFill>
                    <a:srgbClr val="1B2CA2"/>
                  </a:solidFill>
                  <a:latin typeface="Helios Bold"/>
                  <a:ea typeface="Helios Bold"/>
                  <a:cs typeface="Helios Bold"/>
                  <a:sym typeface="Helios Bold"/>
                </a:rPr>
                <a:t>(8 semesters) </a:t>
              </a:r>
            </a:p>
          </p:txBody>
        </p:sp>
      </p:grpSp>
      <p:grpSp>
        <p:nvGrpSpPr>
          <p:cNvPr id="25" name="Group 25"/>
          <p:cNvGrpSpPr/>
          <p:nvPr/>
        </p:nvGrpSpPr>
        <p:grpSpPr>
          <a:xfrm>
            <a:off x="15036628" y="7452099"/>
            <a:ext cx="3137072" cy="2391766"/>
            <a:chOff x="0" y="0"/>
            <a:chExt cx="826225" cy="629930"/>
          </a:xfrm>
        </p:grpSpPr>
        <p:sp>
          <p:nvSpPr>
            <p:cNvPr id="26" name="Freeform 26"/>
            <p:cNvSpPr/>
            <p:nvPr/>
          </p:nvSpPr>
          <p:spPr>
            <a:xfrm>
              <a:off x="0" y="0"/>
              <a:ext cx="826225" cy="629930"/>
            </a:xfrm>
            <a:custGeom>
              <a:avLst/>
              <a:gdLst/>
              <a:ahLst/>
              <a:cxnLst/>
              <a:rect l="l" t="t" r="r" b="b"/>
              <a:pathLst>
                <a:path w="826225" h="629930">
                  <a:moveTo>
                    <a:pt x="74036" y="0"/>
                  </a:moveTo>
                  <a:lnTo>
                    <a:pt x="752188" y="0"/>
                  </a:lnTo>
                  <a:cubicBezTo>
                    <a:pt x="793077" y="0"/>
                    <a:pt x="826225" y="33147"/>
                    <a:pt x="826225" y="74036"/>
                  </a:cubicBezTo>
                  <a:lnTo>
                    <a:pt x="826225" y="555894"/>
                  </a:lnTo>
                  <a:cubicBezTo>
                    <a:pt x="826225" y="575529"/>
                    <a:pt x="818424" y="594361"/>
                    <a:pt x="804540" y="608245"/>
                  </a:cubicBezTo>
                  <a:cubicBezTo>
                    <a:pt x="790655" y="622130"/>
                    <a:pt x="771824" y="629930"/>
                    <a:pt x="752188" y="629930"/>
                  </a:cubicBezTo>
                  <a:lnTo>
                    <a:pt x="74036" y="629930"/>
                  </a:lnTo>
                  <a:cubicBezTo>
                    <a:pt x="33147" y="629930"/>
                    <a:pt x="0" y="596783"/>
                    <a:pt x="0" y="555894"/>
                  </a:cubicBezTo>
                  <a:lnTo>
                    <a:pt x="0" y="74036"/>
                  </a:lnTo>
                  <a:cubicBezTo>
                    <a:pt x="0" y="54401"/>
                    <a:pt x="7800" y="35569"/>
                    <a:pt x="21685" y="21685"/>
                  </a:cubicBezTo>
                  <a:cubicBezTo>
                    <a:pt x="35569" y="7800"/>
                    <a:pt x="54401" y="0"/>
                    <a:pt x="74036" y="0"/>
                  </a:cubicBezTo>
                  <a:close/>
                </a:path>
              </a:pathLst>
            </a:custGeom>
            <a:solidFill>
              <a:srgbClr val="C0CFE1"/>
            </a:solidFill>
            <a:ln cap="rnd">
              <a:noFill/>
              <a:prstDash val="solid"/>
              <a:round/>
            </a:ln>
          </p:spPr>
        </p:sp>
        <p:sp>
          <p:nvSpPr>
            <p:cNvPr id="27" name="TextBox 27"/>
            <p:cNvSpPr txBox="1"/>
            <p:nvPr/>
          </p:nvSpPr>
          <p:spPr>
            <a:xfrm>
              <a:off x="0" y="-47625"/>
              <a:ext cx="826225" cy="677555"/>
            </a:xfrm>
            <a:prstGeom prst="rect">
              <a:avLst/>
            </a:prstGeom>
          </p:spPr>
          <p:txBody>
            <a:bodyPr lIns="254000" tIns="254000" rIns="254000" bIns="254000" rtlCol="0" anchor="ctr"/>
            <a:lstStyle/>
            <a:p>
              <a:pPr algn="ctr">
                <a:lnSpc>
                  <a:spcPts val="3219"/>
                </a:lnSpc>
              </a:pPr>
              <a:r>
                <a:rPr lang="en-US" sz="2299">
                  <a:solidFill>
                    <a:srgbClr val="2A2E3A"/>
                  </a:solidFill>
                  <a:latin typeface="Helios"/>
                  <a:ea typeface="Helios"/>
                  <a:cs typeface="Helios"/>
                  <a:sym typeface="Helios"/>
                </a:rPr>
                <a:t>Participation in conferences, workshops, abroad internships </a:t>
              </a:r>
            </a:p>
          </p:txBody>
        </p:sp>
      </p:grpSp>
      <p:sp>
        <p:nvSpPr>
          <p:cNvPr id="28" name="AutoShape 28"/>
          <p:cNvSpPr/>
          <p:nvPr/>
        </p:nvSpPr>
        <p:spPr>
          <a:xfrm>
            <a:off x="15468601" y="5081644"/>
            <a:ext cx="1086788" cy="2365828"/>
          </a:xfrm>
          <a:prstGeom prst="line">
            <a:avLst/>
          </a:prstGeom>
          <a:ln w="66675" cap="flat">
            <a:solidFill>
              <a:srgbClr val="2A2E3A"/>
            </a:solidFill>
            <a:prstDash val="solid"/>
            <a:headEnd type="none" w="sm" len="sm"/>
            <a:tailEnd type="arrow" w="med" len="sm"/>
          </a:ln>
        </p:spPr>
      </p:sp>
      <p:sp>
        <p:nvSpPr>
          <p:cNvPr id="29" name="AutoShape 29"/>
          <p:cNvSpPr/>
          <p:nvPr/>
        </p:nvSpPr>
        <p:spPr>
          <a:xfrm flipH="1">
            <a:off x="8579192" y="1329409"/>
            <a:ext cx="719499" cy="1636062"/>
          </a:xfrm>
          <a:prstGeom prst="line">
            <a:avLst/>
          </a:prstGeom>
          <a:ln w="66675" cap="flat">
            <a:solidFill>
              <a:srgbClr val="2A2E3A"/>
            </a:solidFill>
            <a:prstDash val="solid"/>
            <a:headEnd type="none" w="sm" len="sm"/>
            <a:tailEnd type="arrow" w="med" len="sm"/>
          </a:ln>
        </p:spPr>
      </p:sp>
      <p:sp>
        <p:nvSpPr>
          <p:cNvPr id="30" name="AutoShape 30"/>
          <p:cNvSpPr/>
          <p:nvPr/>
        </p:nvSpPr>
        <p:spPr>
          <a:xfrm>
            <a:off x="14620051" y="1329409"/>
            <a:ext cx="1077149" cy="1631436"/>
          </a:xfrm>
          <a:prstGeom prst="line">
            <a:avLst/>
          </a:prstGeom>
          <a:ln w="66675" cap="flat">
            <a:solidFill>
              <a:srgbClr val="2A2E3A"/>
            </a:solidFill>
            <a:prstDash val="solid"/>
            <a:headEnd type="none" w="sm" len="sm"/>
            <a:tailEnd type="arrow" w="med" len="sm"/>
          </a:ln>
        </p:spPr>
      </p:sp>
      <p:sp>
        <p:nvSpPr>
          <p:cNvPr id="31" name="TextBox 31"/>
          <p:cNvSpPr txBox="1"/>
          <p:nvPr/>
        </p:nvSpPr>
        <p:spPr>
          <a:xfrm>
            <a:off x="0" y="3198968"/>
            <a:ext cx="6044810" cy="2154555"/>
          </a:xfrm>
          <a:prstGeom prst="rect">
            <a:avLst/>
          </a:prstGeom>
        </p:spPr>
        <p:txBody>
          <a:bodyPr lIns="0" tIns="0" rIns="0" bIns="0" rtlCol="0" anchor="t">
            <a:spAutoFit/>
          </a:bodyPr>
          <a:lstStyle/>
          <a:p>
            <a:pPr algn="l">
              <a:lnSpc>
                <a:spcPts val="8580"/>
              </a:lnSpc>
            </a:pPr>
            <a:r>
              <a:rPr lang="en-US" sz="6600" b="1">
                <a:solidFill>
                  <a:srgbClr val="2A2E3A"/>
                </a:solidFill>
                <a:latin typeface="Klein Bold"/>
                <a:ea typeface="Klein Bold"/>
                <a:cs typeface="Klein Bold"/>
                <a:sym typeface="Klein Bold"/>
              </a:rPr>
              <a:t>PhD students</a:t>
            </a:r>
          </a:p>
          <a:p>
            <a:pPr algn="l">
              <a:lnSpc>
                <a:spcPts val="8580"/>
              </a:lnSpc>
            </a:pPr>
            <a:r>
              <a:rPr lang="en-US" sz="6600" b="1">
                <a:solidFill>
                  <a:srgbClr val="2A2E3A"/>
                </a:solidFill>
                <a:latin typeface="Klein Bold"/>
                <a:ea typeface="Klein Bold"/>
                <a:cs typeface="Klein Bold"/>
                <a:sym typeface="Klein Bold"/>
              </a:rPr>
              <a:t>candidates</a:t>
            </a:r>
          </a:p>
        </p:txBody>
      </p:sp>
      <p:grpSp>
        <p:nvGrpSpPr>
          <p:cNvPr id="32" name="Group 32"/>
          <p:cNvGrpSpPr/>
          <p:nvPr/>
        </p:nvGrpSpPr>
        <p:grpSpPr>
          <a:xfrm>
            <a:off x="171120" y="0"/>
            <a:ext cx="7812016" cy="1086187"/>
            <a:chOff x="0" y="0"/>
            <a:chExt cx="10416021" cy="1448249"/>
          </a:xfrm>
        </p:grpSpPr>
        <p:sp>
          <p:nvSpPr>
            <p:cNvPr id="33" name="Freeform 33"/>
            <p:cNvSpPr/>
            <p:nvPr/>
          </p:nvSpPr>
          <p:spPr>
            <a:xfrm>
              <a:off x="0" y="48355"/>
              <a:ext cx="4987841" cy="1136119"/>
            </a:xfrm>
            <a:custGeom>
              <a:avLst/>
              <a:gdLst/>
              <a:ahLst/>
              <a:cxnLst/>
              <a:rect l="l" t="t" r="r" b="b"/>
              <a:pathLst>
                <a:path w="4987841" h="1136119">
                  <a:moveTo>
                    <a:pt x="0" y="0"/>
                  </a:moveTo>
                  <a:lnTo>
                    <a:pt x="4987841" y="0"/>
                  </a:lnTo>
                  <a:lnTo>
                    <a:pt x="4987841" y="1136119"/>
                  </a:lnTo>
                  <a:lnTo>
                    <a:pt x="0" y="1136119"/>
                  </a:lnTo>
                  <a:lnTo>
                    <a:pt x="0" y="0"/>
                  </a:lnTo>
                  <a:close/>
                </a:path>
              </a:pathLst>
            </a:custGeom>
            <a:blipFill>
              <a:blip r:embed="rId4"/>
              <a:stretch>
                <a:fillRect/>
              </a:stretch>
            </a:blipFill>
          </p:spPr>
        </p:sp>
        <p:sp>
          <p:nvSpPr>
            <p:cNvPr id="34" name="Freeform 34"/>
            <p:cNvSpPr/>
            <p:nvPr/>
          </p:nvSpPr>
          <p:spPr>
            <a:xfrm>
              <a:off x="5046897" y="92453"/>
              <a:ext cx="4532174" cy="1263344"/>
            </a:xfrm>
            <a:custGeom>
              <a:avLst/>
              <a:gdLst/>
              <a:ahLst/>
              <a:cxnLst/>
              <a:rect l="l" t="t" r="r" b="b"/>
              <a:pathLst>
                <a:path w="4532174" h="1263344">
                  <a:moveTo>
                    <a:pt x="0" y="0"/>
                  </a:moveTo>
                  <a:lnTo>
                    <a:pt x="4532175" y="0"/>
                  </a:lnTo>
                  <a:lnTo>
                    <a:pt x="4532175" y="1263343"/>
                  </a:lnTo>
                  <a:lnTo>
                    <a:pt x="0" y="1263343"/>
                  </a:lnTo>
                  <a:lnTo>
                    <a:pt x="0" y="0"/>
                  </a:lnTo>
                  <a:close/>
                </a:path>
              </a:pathLst>
            </a:custGeom>
            <a:blipFill>
              <a:blip r:embed="rId5"/>
              <a:stretch>
                <a:fillRect/>
              </a:stretch>
            </a:blipFill>
          </p:spPr>
        </p:sp>
        <p:sp>
          <p:nvSpPr>
            <p:cNvPr id="35" name="Freeform 35"/>
            <p:cNvSpPr/>
            <p:nvPr/>
          </p:nvSpPr>
          <p:spPr>
            <a:xfrm>
              <a:off x="9419707" y="0"/>
              <a:ext cx="996313" cy="1448249"/>
            </a:xfrm>
            <a:custGeom>
              <a:avLst/>
              <a:gdLst/>
              <a:ahLst/>
              <a:cxnLst/>
              <a:rect l="l" t="t" r="r" b="b"/>
              <a:pathLst>
                <a:path w="996313" h="1448249">
                  <a:moveTo>
                    <a:pt x="0" y="0"/>
                  </a:moveTo>
                  <a:lnTo>
                    <a:pt x="996314" y="0"/>
                  </a:lnTo>
                  <a:lnTo>
                    <a:pt x="996314" y="1448249"/>
                  </a:lnTo>
                  <a:lnTo>
                    <a:pt x="0" y="1448249"/>
                  </a:lnTo>
                  <a:lnTo>
                    <a:pt x="0" y="0"/>
                  </a:lnTo>
                  <a:close/>
                </a:path>
              </a:pathLst>
            </a:custGeom>
            <a:blipFill>
              <a:blip r:embed="rId6"/>
              <a:stretch>
                <a:fillRect l="-50659" r="-43154"/>
              </a:stretch>
            </a:blipFill>
          </p:spPr>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24530" y="-1817129"/>
            <a:ext cx="13960430" cy="13960430"/>
          </a:xfrm>
          <a:custGeom>
            <a:avLst/>
            <a:gdLst/>
            <a:ahLst/>
            <a:cxnLst/>
            <a:rect l="l" t="t" r="r" b="b"/>
            <a:pathLst>
              <a:path w="13960430" h="13960430">
                <a:moveTo>
                  <a:pt x="0" y="0"/>
                </a:moveTo>
                <a:lnTo>
                  <a:pt x="13960431" y="0"/>
                </a:lnTo>
                <a:lnTo>
                  <a:pt x="13960431" y="13960430"/>
                </a:lnTo>
                <a:lnTo>
                  <a:pt x="0" y="13960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889879" y="174485"/>
            <a:ext cx="1276677" cy="1276677"/>
          </a:xfrm>
          <a:custGeom>
            <a:avLst/>
            <a:gdLst/>
            <a:ahLst/>
            <a:cxnLst/>
            <a:rect l="l" t="t" r="r" b="b"/>
            <a:pathLst>
              <a:path w="1276677" h="1276677">
                <a:moveTo>
                  <a:pt x="0" y="0"/>
                </a:moveTo>
                <a:lnTo>
                  <a:pt x="1276677" y="0"/>
                </a:lnTo>
                <a:lnTo>
                  <a:pt x="1276677" y="1276677"/>
                </a:lnTo>
                <a:lnTo>
                  <a:pt x="0" y="1276677"/>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sp>
      <p:sp>
        <p:nvSpPr>
          <p:cNvPr id="4" name="Freeform 4"/>
          <p:cNvSpPr/>
          <p:nvPr/>
        </p:nvSpPr>
        <p:spPr>
          <a:xfrm>
            <a:off x="9022453" y="307059"/>
            <a:ext cx="1011529" cy="1011529"/>
          </a:xfrm>
          <a:custGeom>
            <a:avLst/>
            <a:gdLst/>
            <a:ahLst/>
            <a:cxnLst/>
            <a:rect l="l" t="t" r="r" b="b"/>
            <a:pathLst>
              <a:path w="1011529" h="1011529">
                <a:moveTo>
                  <a:pt x="0" y="0"/>
                </a:moveTo>
                <a:lnTo>
                  <a:pt x="1011529" y="0"/>
                </a:lnTo>
                <a:lnTo>
                  <a:pt x="1011529" y="1011530"/>
                </a:lnTo>
                <a:lnTo>
                  <a:pt x="0" y="10115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889879" y="1579544"/>
            <a:ext cx="1276677" cy="1276677"/>
          </a:xfrm>
          <a:custGeom>
            <a:avLst/>
            <a:gdLst/>
            <a:ahLst/>
            <a:cxnLst/>
            <a:rect l="l" t="t" r="r" b="b"/>
            <a:pathLst>
              <a:path w="1276677" h="1276677">
                <a:moveTo>
                  <a:pt x="0" y="0"/>
                </a:moveTo>
                <a:lnTo>
                  <a:pt x="1276677" y="0"/>
                </a:lnTo>
                <a:lnTo>
                  <a:pt x="1276677" y="1276677"/>
                </a:lnTo>
                <a:lnTo>
                  <a:pt x="0" y="1276677"/>
                </a:lnTo>
                <a:lnTo>
                  <a:pt x="0" y="0"/>
                </a:lnTo>
                <a:close/>
              </a:path>
            </a:pathLst>
          </a:custGeom>
          <a:blipFill>
            <a:blip r:embed="rId8">
              <a:alphaModFix amt="44999"/>
              <a:extLst>
                <a:ext uri="{96DAC541-7B7A-43D3-8B79-37D633B846F1}">
                  <asvg:svgBlip xmlns:asvg="http://schemas.microsoft.com/office/drawing/2016/SVG/main" r:embed="rId9"/>
                </a:ext>
              </a:extLst>
            </a:blip>
            <a:stretch>
              <a:fillRect/>
            </a:stretch>
          </a:blipFill>
        </p:spPr>
      </p:sp>
      <p:sp>
        <p:nvSpPr>
          <p:cNvPr id="6" name="Freeform 6"/>
          <p:cNvSpPr/>
          <p:nvPr/>
        </p:nvSpPr>
        <p:spPr>
          <a:xfrm>
            <a:off x="9022453" y="1712118"/>
            <a:ext cx="1011529" cy="1011529"/>
          </a:xfrm>
          <a:custGeom>
            <a:avLst/>
            <a:gdLst/>
            <a:ahLst/>
            <a:cxnLst/>
            <a:rect l="l" t="t" r="r" b="b"/>
            <a:pathLst>
              <a:path w="1011529" h="1011529">
                <a:moveTo>
                  <a:pt x="0" y="0"/>
                </a:moveTo>
                <a:lnTo>
                  <a:pt x="1011529" y="0"/>
                </a:lnTo>
                <a:lnTo>
                  <a:pt x="1011529" y="1011529"/>
                </a:lnTo>
                <a:lnTo>
                  <a:pt x="0" y="10115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8890387" y="3126003"/>
            <a:ext cx="1276677" cy="1276677"/>
          </a:xfrm>
          <a:custGeom>
            <a:avLst/>
            <a:gdLst/>
            <a:ahLst/>
            <a:cxnLst/>
            <a:rect l="l" t="t" r="r" b="b"/>
            <a:pathLst>
              <a:path w="1276677" h="1276677">
                <a:moveTo>
                  <a:pt x="0" y="0"/>
                </a:moveTo>
                <a:lnTo>
                  <a:pt x="1276677" y="0"/>
                </a:lnTo>
                <a:lnTo>
                  <a:pt x="1276677" y="1276677"/>
                </a:lnTo>
                <a:lnTo>
                  <a:pt x="0" y="1276677"/>
                </a:lnTo>
                <a:lnTo>
                  <a:pt x="0" y="0"/>
                </a:lnTo>
                <a:close/>
              </a:path>
            </a:pathLst>
          </a:custGeom>
          <a:blipFill>
            <a:blip r:embed="rId8">
              <a:alphaModFix amt="44999"/>
              <a:extLst>
                <a:ext uri="{96DAC541-7B7A-43D3-8B79-37D633B846F1}">
                  <asvg:svgBlip xmlns:asvg="http://schemas.microsoft.com/office/drawing/2016/SVG/main" r:embed="rId9"/>
                </a:ext>
              </a:extLst>
            </a:blip>
            <a:stretch>
              <a:fillRect/>
            </a:stretch>
          </a:blipFill>
        </p:spPr>
      </p:sp>
      <p:sp>
        <p:nvSpPr>
          <p:cNvPr id="8" name="Freeform 8"/>
          <p:cNvSpPr/>
          <p:nvPr/>
        </p:nvSpPr>
        <p:spPr>
          <a:xfrm>
            <a:off x="9022961" y="3258577"/>
            <a:ext cx="1011529" cy="1011529"/>
          </a:xfrm>
          <a:custGeom>
            <a:avLst/>
            <a:gdLst/>
            <a:ahLst/>
            <a:cxnLst/>
            <a:rect l="l" t="t" r="r" b="b"/>
            <a:pathLst>
              <a:path w="1011529" h="1011529">
                <a:moveTo>
                  <a:pt x="0" y="0"/>
                </a:moveTo>
                <a:lnTo>
                  <a:pt x="1011529" y="0"/>
                </a:lnTo>
                <a:lnTo>
                  <a:pt x="1011529" y="1011529"/>
                </a:lnTo>
                <a:lnTo>
                  <a:pt x="0" y="10115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8889879" y="4529510"/>
            <a:ext cx="1276677" cy="1276677"/>
          </a:xfrm>
          <a:custGeom>
            <a:avLst/>
            <a:gdLst/>
            <a:ahLst/>
            <a:cxnLst/>
            <a:rect l="l" t="t" r="r" b="b"/>
            <a:pathLst>
              <a:path w="1276677" h="1276677">
                <a:moveTo>
                  <a:pt x="0" y="0"/>
                </a:moveTo>
                <a:lnTo>
                  <a:pt x="1276677" y="0"/>
                </a:lnTo>
                <a:lnTo>
                  <a:pt x="1276677" y="1276677"/>
                </a:lnTo>
                <a:lnTo>
                  <a:pt x="0" y="1276677"/>
                </a:lnTo>
                <a:lnTo>
                  <a:pt x="0" y="0"/>
                </a:lnTo>
                <a:close/>
              </a:path>
            </a:pathLst>
          </a:custGeom>
          <a:blipFill>
            <a:blip r:embed="rId8">
              <a:alphaModFix amt="44999"/>
              <a:extLst>
                <a:ext uri="{96DAC541-7B7A-43D3-8B79-37D633B846F1}">
                  <asvg:svgBlip xmlns:asvg="http://schemas.microsoft.com/office/drawing/2016/SVG/main" r:embed="rId9"/>
                </a:ext>
              </a:extLst>
            </a:blip>
            <a:stretch>
              <a:fillRect/>
            </a:stretch>
          </a:blipFill>
        </p:spPr>
      </p:sp>
      <p:sp>
        <p:nvSpPr>
          <p:cNvPr id="10" name="Freeform 10"/>
          <p:cNvSpPr/>
          <p:nvPr/>
        </p:nvSpPr>
        <p:spPr>
          <a:xfrm>
            <a:off x="9022453" y="4662084"/>
            <a:ext cx="1011529" cy="1011529"/>
          </a:xfrm>
          <a:custGeom>
            <a:avLst/>
            <a:gdLst/>
            <a:ahLst/>
            <a:cxnLst/>
            <a:rect l="l" t="t" r="r" b="b"/>
            <a:pathLst>
              <a:path w="1011529" h="1011529">
                <a:moveTo>
                  <a:pt x="0" y="0"/>
                </a:moveTo>
                <a:lnTo>
                  <a:pt x="1011529" y="0"/>
                </a:lnTo>
                <a:lnTo>
                  <a:pt x="1011529" y="1011529"/>
                </a:lnTo>
                <a:lnTo>
                  <a:pt x="0" y="10115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8890387" y="6075969"/>
            <a:ext cx="1276677" cy="1276677"/>
          </a:xfrm>
          <a:custGeom>
            <a:avLst/>
            <a:gdLst/>
            <a:ahLst/>
            <a:cxnLst/>
            <a:rect l="l" t="t" r="r" b="b"/>
            <a:pathLst>
              <a:path w="1276677" h="1276677">
                <a:moveTo>
                  <a:pt x="0" y="0"/>
                </a:moveTo>
                <a:lnTo>
                  <a:pt x="1276677" y="0"/>
                </a:lnTo>
                <a:lnTo>
                  <a:pt x="1276677" y="1276677"/>
                </a:lnTo>
                <a:lnTo>
                  <a:pt x="0" y="1276677"/>
                </a:lnTo>
                <a:lnTo>
                  <a:pt x="0" y="0"/>
                </a:lnTo>
                <a:close/>
              </a:path>
            </a:pathLst>
          </a:custGeom>
          <a:blipFill>
            <a:blip r:embed="rId8">
              <a:alphaModFix amt="44999"/>
              <a:extLst>
                <a:ext uri="{96DAC541-7B7A-43D3-8B79-37D633B846F1}">
                  <asvg:svgBlip xmlns:asvg="http://schemas.microsoft.com/office/drawing/2016/SVG/main" r:embed="rId9"/>
                </a:ext>
              </a:extLst>
            </a:blip>
            <a:stretch>
              <a:fillRect/>
            </a:stretch>
          </a:blipFill>
        </p:spPr>
      </p:sp>
      <p:sp>
        <p:nvSpPr>
          <p:cNvPr id="12" name="Freeform 12"/>
          <p:cNvSpPr/>
          <p:nvPr/>
        </p:nvSpPr>
        <p:spPr>
          <a:xfrm>
            <a:off x="9022961" y="6208543"/>
            <a:ext cx="1011529" cy="1011529"/>
          </a:xfrm>
          <a:custGeom>
            <a:avLst/>
            <a:gdLst/>
            <a:ahLst/>
            <a:cxnLst/>
            <a:rect l="l" t="t" r="r" b="b"/>
            <a:pathLst>
              <a:path w="1011529" h="1011529">
                <a:moveTo>
                  <a:pt x="0" y="0"/>
                </a:moveTo>
                <a:lnTo>
                  <a:pt x="1011529" y="0"/>
                </a:lnTo>
                <a:lnTo>
                  <a:pt x="1011529" y="1011529"/>
                </a:lnTo>
                <a:lnTo>
                  <a:pt x="0" y="10115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8890387" y="7476471"/>
            <a:ext cx="1276677" cy="1276677"/>
          </a:xfrm>
          <a:custGeom>
            <a:avLst/>
            <a:gdLst/>
            <a:ahLst/>
            <a:cxnLst/>
            <a:rect l="l" t="t" r="r" b="b"/>
            <a:pathLst>
              <a:path w="1276677" h="1276677">
                <a:moveTo>
                  <a:pt x="0" y="0"/>
                </a:moveTo>
                <a:lnTo>
                  <a:pt x="1276677" y="0"/>
                </a:lnTo>
                <a:lnTo>
                  <a:pt x="1276677" y="1276677"/>
                </a:lnTo>
                <a:lnTo>
                  <a:pt x="0" y="1276677"/>
                </a:lnTo>
                <a:lnTo>
                  <a:pt x="0" y="0"/>
                </a:lnTo>
                <a:close/>
              </a:path>
            </a:pathLst>
          </a:custGeom>
          <a:blipFill>
            <a:blip r:embed="rId8">
              <a:alphaModFix amt="44999"/>
              <a:extLst>
                <a:ext uri="{96DAC541-7B7A-43D3-8B79-37D633B846F1}">
                  <asvg:svgBlip xmlns:asvg="http://schemas.microsoft.com/office/drawing/2016/SVG/main" r:embed="rId9"/>
                </a:ext>
              </a:extLst>
            </a:blip>
            <a:stretch>
              <a:fillRect/>
            </a:stretch>
          </a:blipFill>
        </p:spPr>
      </p:sp>
      <p:sp>
        <p:nvSpPr>
          <p:cNvPr id="14" name="Freeform 14"/>
          <p:cNvSpPr/>
          <p:nvPr/>
        </p:nvSpPr>
        <p:spPr>
          <a:xfrm>
            <a:off x="9022961" y="7609045"/>
            <a:ext cx="1011529" cy="1011529"/>
          </a:xfrm>
          <a:custGeom>
            <a:avLst/>
            <a:gdLst/>
            <a:ahLst/>
            <a:cxnLst/>
            <a:rect l="l" t="t" r="r" b="b"/>
            <a:pathLst>
              <a:path w="1011529" h="1011529">
                <a:moveTo>
                  <a:pt x="0" y="0"/>
                </a:moveTo>
                <a:lnTo>
                  <a:pt x="1011529" y="0"/>
                </a:lnTo>
                <a:lnTo>
                  <a:pt x="1011529" y="1011529"/>
                </a:lnTo>
                <a:lnTo>
                  <a:pt x="0" y="10115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a:off x="8890894" y="9010323"/>
            <a:ext cx="1276677" cy="1276677"/>
          </a:xfrm>
          <a:custGeom>
            <a:avLst/>
            <a:gdLst/>
            <a:ahLst/>
            <a:cxnLst/>
            <a:rect l="l" t="t" r="r" b="b"/>
            <a:pathLst>
              <a:path w="1276677" h="1276677">
                <a:moveTo>
                  <a:pt x="0" y="0"/>
                </a:moveTo>
                <a:lnTo>
                  <a:pt x="1276677" y="0"/>
                </a:lnTo>
                <a:lnTo>
                  <a:pt x="1276677" y="1276677"/>
                </a:lnTo>
                <a:lnTo>
                  <a:pt x="0" y="1276677"/>
                </a:lnTo>
                <a:lnTo>
                  <a:pt x="0" y="0"/>
                </a:lnTo>
                <a:close/>
              </a:path>
            </a:pathLst>
          </a:custGeom>
          <a:blipFill>
            <a:blip r:embed="rId8">
              <a:alphaModFix amt="44999"/>
              <a:extLst>
                <a:ext uri="{96DAC541-7B7A-43D3-8B79-37D633B846F1}">
                  <asvg:svgBlip xmlns:asvg="http://schemas.microsoft.com/office/drawing/2016/SVG/main" r:embed="rId9"/>
                </a:ext>
              </a:extLst>
            </a:blip>
            <a:stretch>
              <a:fillRect/>
            </a:stretch>
          </a:blipFill>
        </p:spPr>
      </p:sp>
      <p:sp>
        <p:nvSpPr>
          <p:cNvPr id="16" name="Freeform 16"/>
          <p:cNvSpPr/>
          <p:nvPr/>
        </p:nvSpPr>
        <p:spPr>
          <a:xfrm>
            <a:off x="9023468" y="9142897"/>
            <a:ext cx="1011529" cy="1011529"/>
          </a:xfrm>
          <a:custGeom>
            <a:avLst/>
            <a:gdLst/>
            <a:ahLst/>
            <a:cxnLst/>
            <a:rect l="l" t="t" r="r" b="b"/>
            <a:pathLst>
              <a:path w="1011529" h="1011529">
                <a:moveTo>
                  <a:pt x="0" y="0"/>
                </a:moveTo>
                <a:lnTo>
                  <a:pt x="1011529" y="0"/>
                </a:lnTo>
                <a:lnTo>
                  <a:pt x="1011529" y="1011529"/>
                </a:lnTo>
                <a:lnTo>
                  <a:pt x="0" y="10115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a:off x="9179174" y="3351521"/>
            <a:ext cx="775096" cy="765231"/>
          </a:xfrm>
          <a:custGeom>
            <a:avLst/>
            <a:gdLst/>
            <a:ahLst/>
            <a:cxnLst/>
            <a:rect l="l" t="t" r="r" b="b"/>
            <a:pathLst>
              <a:path w="775096" h="765231">
                <a:moveTo>
                  <a:pt x="0" y="0"/>
                </a:moveTo>
                <a:lnTo>
                  <a:pt x="775096" y="0"/>
                </a:lnTo>
                <a:lnTo>
                  <a:pt x="775096" y="765231"/>
                </a:lnTo>
                <a:lnTo>
                  <a:pt x="0" y="76523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9147631" y="418439"/>
            <a:ext cx="838181" cy="798558"/>
          </a:xfrm>
          <a:custGeom>
            <a:avLst/>
            <a:gdLst/>
            <a:ahLst/>
            <a:cxnLst/>
            <a:rect l="l" t="t" r="r" b="b"/>
            <a:pathLst>
              <a:path w="838181" h="798558">
                <a:moveTo>
                  <a:pt x="0" y="0"/>
                </a:moveTo>
                <a:lnTo>
                  <a:pt x="838181" y="0"/>
                </a:lnTo>
                <a:lnTo>
                  <a:pt x="838181" y="798557"/>
                </a:lnTo>
                <a:lnTo>
                  <a:pt x="0" y="79855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9" name="Freeform 19"/>
          <p:cNvSpPr/>
          <p:nvPr/>
        </p:nvSpPr>
        <p:spPr>
          <a:xfrm>
            <a:off x="9133743" y="1750340"/>
            <a:ext cx="865958" cy="851788"/>
          </a:xfrm>
          <a:custGeom>
            <a:avLst/>
            <a:gdLst/>
            <a:ahLst/>
            <a:cxnLst/>
            <a:rect l="l" t="t" r="r" b="b"/>
            <a:pathLst>
              <a:path w="865958" h="851788">
                <a:moveTo>
                  <a:pt x="0" y="0"/>
                </a:moveTo>
                <a:lnTo>
                  <a:pt x="865958" y="0"/>
                </a:lnTo>
                <a:lnTo>
                  <a:pt x="865958" y="851788"/>
                </a:lnTo>
                <a:lnTo>
                  <a:pt x="0" y="85178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0" name="Freeform 20"/>
          <p:cNvSpPr/>
          <p:nvPr/>
        </p:nvSpPr>
        <p:spPr>
          <a:xfrm>
            <a:off x="9147631" y="6323709"/>
            <a:ext cx="323273" cy="445614"/>
          </a:xfrm>
          <a:custGeom>
            <a:avLst/>
            <a:gdLst/>
            <a:ahLst/>
            <a:cxnLst/>
            <a:rect l="l" t="t" r="r" b="b"/>
            <a:pathLst>
              <a:path w="323273" h="445614">
                <a:moveTo>
                  <a:pt x="0" y="0"/>
                </a:moveTo>
                <a:lnTo>
                  <a:pt x="323273" y="0"/>
                </a:lnTo>
                <a:lnTo>
                  <a:pt x="323273" y="445614"/>
                </a:lnTo>
                <a:lnTo>
                  <a:pt x="0" y="44561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1" name="Freeform 21"/>
          <p:cNvSpPr/>
          <p:nvPr/>
        </p:nvSpPr>
        <p:spPr>
          <a:xfrm>
            <a:off x="9293888" y="6116641"/>
            <a:ext cx="704607" cy="1049375"/>
          </a:xfrm>
          <a:custGeom>
            <a:avLst/>
            <a:gdLst/>
            <a:ahLst/>
            <a:cxnLst/>
            <a:rect l="l" t="t" r="r" b="b"/>
            <a:pathLst>
              <a:path w="704607" h="1049375">
                <a:moveTo>
                  <a:pt x="0" y="0"/>
                </a:moveTo>
                <a:lnTo>
                  <a:pt x="704607" y="0"/>
                </a:lnTo>
                <a:lnTo>
                  <a:pt x="704607" y="1049376"/>
                </a:lnTo>
                <a:lnTo>
                  <a:pt x="0" y="104937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2" name="Freeform 22"/>
          <p:cNvSpPr/>
          <p:nvPr/>
        </p:nvSpPr>
        <p:spPr>
          <a:xfrm>
            <a:off x="9147631" y="7752696"/>
            <a:ext cx="771852" cy="771852"/>
          </a:xfrm>
          <a:custGeom>
            <a:avLst/>
            <a:gdLst/>
            <a:ahLst/>
            <a:cxnLst/>
            <a:rect l="l" t="t" r="r" b="b"/>
            <a:pathLst>
              <a:path w="771852" h="771852">
                <a:moveTo>
                  <a:pt x="0" y="0"/>
                </a:moveTo>
                <a:lnTo>
                  <a:pt x="771852" y="0"/>
                </a:lnTo>
                <a:lnTo>
                  <a:pt x="771852" y="771852"/>
                </a:lnTo>
                <a:lnTo>
                  <a:pt x="0" y="77185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23" name="Freeform 23"/>
          <p:cNvSpPr/>
          <p:nvPr/>
        </p:nvSpPr>
        <p:spPr>
          <a:xfrm>
            <a:off x="9179174" y="9296073"/>
            <a:ext cx="653689" cy="726422"/>
          </a:xfrm>
          <a:custGeom>
            <a:avLst/>
            <a:gdLst/>
            <a:ahLst/>
            <a:cxnLst/>
            <a:rect l="l" t="t" r="r" b="b"/>
            <a:pathLst>
              <a:path w="653689" h="726422">
                <a:moveTo>
                  <a:pt x="0" y="0"/>
                </a:moveTo>
                <a:lnTo>
                  <a:pt x="653689" y="0"/>
                </a:lnTo>
                <a:lnTo>
                  <a:pt x="653689" y="726422"/>
                </a:lnTo>
                <a:lnTo>
                  <a:pt x="0" y="726422"/>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24" name="Freeform 24"/>
          <p:cNvSpPr/>
          <p:nvPr/>
        </p:nvSpPr>
        <p:spPr>
          <a:xfrm>
            <a:off x="9185687" y="4885481"/>
            <a:ext cx="695742" cy="535089"/>
          </a:xfrm>
          <a:custGeom>
            <a:avLst/>
            <a:gdLst/>
            <a:ahLst/>
            <a:cxnLst/>
            <a:rect l="l" t="t" r="r" b="b"/>
            <a:pathLst>
              <a:path w="695742" h="535089">
                <a:moveTo>
                  <a:pt x="0" y="0"/>
                </a:moveTo>
                <a:lnTo>
                  <a:pt x="695741" y="0"/>
                </a:lnTo>
                <a:lnTo>
                  <a:pt x="695741" y="535088"/>
                </a:lnTo>
                <a:lnTo>
                  <a:pt x="0" y="535088"/>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25" name="TextBox 25"/>
          <p:cNvSpPr txBox="1"/>
          <p:nvPr/>
        </p:nvSpPr>
        <p:spPr>
          <a:xfrm>
            <a:off x="173590" y="5549129"/>
            <a:ext cx="5534402" cy="2117725"/>
          </a:xfrm>
          <a:prstGeom prst="rect">
            <a:avLst/>
          </a:prstGeom>
        </p:spPr>
        <p:txBody>
          <a:bodyPr lIns="0" tIns="0" rIns="0" bIns="0" rtlCol="0" anchor="t">
            <a:spAutoFit/>
          </a:bodyPr>
          <a:lstStyle/>
          <a:p>
            <a:pPr algn="l">
              <a:lnSpc>
                <a:spcPts val="8450"/>
              </a:lnSpc>
            </a:pPr>
            <a:r>
              <a:rPr lang="en-US" sz="6500" b="1">
                <a:solidFill>
                  <a:srgbClr val="718BAB"/>
                </a:solidFill>
                <a:latin typeface="Klein Bold"/>
                <a:ea typeface="Klein Bold"/>
                <a:cs typeface="Klein Bold"/>
                <a:sym typeface="Klein Bold"/>
              </a:rPr>
              <a:t>Research disciplines</a:t>
            </a:r>
          </a:p>
        </p:txBody>
      </p:sp>
      <p:sp>
        <p:nvSpPr>
          <p:cNvPr id="26" name="TextBox 26"/>
          <p:cNvSpPr txBox="1"/>
          <p:nvPr/>
        </p:nvSpPr>
        <p:spPr>
          <a:xfrm>
            <a:off x="10437388" y="593880"/>
            <a:ext cx="5629138" cy="438150"/>
          </a:xfrm>
          <a:prstGeom prst="rect">
            <a:avLst/>
          </a:prstGeom>
        </p:spPr>
        <p:txBody>
          <a:bodyPr lIns="0" tIns="0" rIns="0" bIns="0" rtlCol="0" anchor="t">
            <a:spAutoFit/>
          </a:bodyPr>
          <a:lstStyle/>
          <a:p>
            <a:pPr marL="0" lvl="0" indent="0" algn="l">
              <a:lnSpc>
                <a:spcPts val="3435"/>
              </a:lnSpc>
              <a:spcBef>
                <a:spcPct val="0"/>
              </a:spcBef>
            </a:pPr>
            <a:r>
              <a:rPr lang="en-US" sz="2863" b="1">
                <a:solidFill>
                  <a:srgbClr val="2A2E3A"/>
                </a:solidFill>
                <a:latin typeface="Klein Bold"/>
                <a:ea typeface="Klein Bold"/>
                <a:cs typeface="Klein Bold"/>
                <a:sym typeface="Klein Bold"/>
              </a:rPr>
              <a:t>Agriculture and horticulture</a:t>
            </a:r>
          </a:p>
        </p:txBody>
      </p:sp>
      <p:sp>
        <p:nvSpPr>
          <p:cNvPr id="27" name="TextBox 27"/>
          <p:cNvSpPr txBox="1"/>
          <p:nvPr/>
        </p:nvSpPr>
        <p:spPr>
          <a:xfrm>
            <a:off x="10437388" y="2099295"/>
            <a:ext cx="5321549" cy="438150"/>
          </a:xfrm>
          <a:prstGeom prst="rect">
            <a:avLst/>
          </a:prstGeom>
        </p:spPr>
        <p:txBody>
          <a:bodyPr lIns="0" tIns="0" rIns="0" bIns="0" rtlCol="0" anchor="t">
            <a:spAutoFit/>
          </a:bodyPr>
          <a:lstStyle/>
          <a:p>
            <a:pPr marL="0" lvl="0" indent="0" algn="l">
              <a:lnSpc>
                <a:spcPts val="3435"/>
              </a:lnSpc>
              <a:spcBef>
                <a:spcPct val="0"/>
              </a:spcBef>
            </a:pPr>
            <a:r>
              <a:rPr lang="en-US" sz="2863" b="1">
                <a:solidFill>
                  <a:srgbClr val="2A2E3A"/>
                </a:solidFill>
                <a:latin typeface="Klein Bold"/>
                <a:ea typeface="Klein Bold"/>
                <a:cs typeface="Klein Bold"/>
                <a:sym typeface="Klein Bold"/>
              </a:rPr>
              <a:t>Veterinary medicine</a:t>
            </a:r>
          </a:p>
        </p:txBody>
      </p:sp>
      <p:sp>
        <p:nvSpPr>
          <p:cNvPr id="28" name="TextBox 28"/>
          <p:cNvSpPr txBox="1"/>
          <p:nvPr/>
        </p:nvSpPr>
        <p:spPr>
          <a:xfrm>
            <a:off x="10437388" y="4944011"/>
            <a:ext cx="7235434" cy="438150"/>
          </a:xfrm>
          <a:prstGeom prst="rect">
            <a:avLst/>
          </a:prstGeom>
        </p:spPr>
        <p:txBody>
          <a:bodyPr lIns="0" tIns="0" rIns="0" bIns="0" rtlCol="0" anchor="t">
            <a:spAutoFit/>
          </a:bodyPr>
          <a:lstStyle/>
          <a:p>
            <a:pPr marL="0" lvl="0" indent="0" algn="l">
              <a:lnSpc>
                <a:spcPts val="3435"/>
              </a:lnSpc>
              <a:spcBef>
                <a:spcPct val="0"/>
              </a:spcBef>
            </a:pPr>
            <a:r>
              <a:rPr lang="en-US" sz="2863" b="1">
                <a:solidFill>
                  <a:srgbClr val="2A2E3A"/>
                </a:solidFill>
                <a:latin typeface="Klein Bold"/>
                <a:ea typeface="Klein Bold"/>
                <a:cs typeface="Klein Bold"/>
                <a:sym typeface="Klein Bold"/>
              </a:rPr>
              <a:t>Animal sciences and fisheries</a:t>
            </a:r>
          </a:p>
        </p:txBody>
      </p:sp>
      <p:sp>
        <p:nvSpPr>
          <p:cNvPr id="29" name="TextBox 29"/>
          <p:cNvSpPr txBox="1"/>
          <p:nvPr/>
        </p:nvSpPr>
        <p:spPr>
          <a:xfrm>
            <a:off x="10437388" y="7748097"/>
            <a:ext cx="7235434" cy="866775"/>
          </a:xfrm>
          <a:prstGeom prst="rect">
            <a:avLst/>
          </a:prstGeom>
        </p:spPr>
        <p:txBody>
          <a:bodyPr lIns="0" tIns="0" rIns="0" bIns="0" rtlCol="0" anchor="t">
            <a:spAutoFit/>
          </a:bodyPr>
          <a:lstStyle/>
          <a:p>
            <a:pPr marL="0" lvl="0" indent="0" algn="l">
              <a:lnSpc>
                <a:spcPts val="3435"/>
              </a:lnSpc>
              <a:spcBef>
                <a:spcPct val="0"/>
              </a:spcBef>
            </a:pPr>
            <a:r>
              <a:rPr lang="en-US" sz="2863" b="1">
                <a:solidFill>
                  <a:srgbClr val="2A2E3A"/>
                </a:solidFill>
                <a:latin typeface="Klein Bold"/>
                <a:ea typeface="Klein Bold"/>
                <a:cs typeface="Klein Bold"/>
                <a:sym typeface="Klein Bold"/>
              </a:rPr>
              <a:t>Environmental engineering, mining and power engineering</a:t>
            </a:r>
          </a:p>
        </p:txBody>
      </p:sp>
      <p:sp>
        <p:nvSpPr>
          <p:cNvPr id="30" name="TextBox 30"/>
          <p:cNvSpPr txBox="1"/>
          <p:nvPr/>
        </p:nvSpPr>
        <p:spPr>
          <a:xfrm>
            <a:off x="10437388" y="6490470"/>
            <a:ext cx="5116490" cy="438150"/>
          </a:xfrm>
          <a:prstGeom prst="rect">
            <a:avLst/>
          </a:prstGeom>
        </p:spPr>
        <p:txBody>
          <a:bodyPr lIns="0" tIns="0" rIns="0" bIns="0" rtlCol="0" anchor="t">
            <a:spAutoFit/>
          </a:bodyPr>
          <a:lstStyle/>
          <a:p>
            <a:pPr marL="0" lvl="0" indent="0" algn="l">
              <a:lnSpc>
                <a:spcPts val="3435"/>
              </a:lnSpc>
              <a:spcBef>
                <a:spcPct val="0"/>
              </a:spcBef>
            </a:pPr>
            <a:r>
              <a:rPr lang="en-US" sz="2863" b="1">
                <a:solidFill>
                  <a:srgbClr val="2A2E3A"/>
                </a:solidFill>
                <a:latin typeface="Klein Bold"/>
                <a:ea typeface="Klein Bold"/>
                <a:cs typeface="Klein Bold"/>
                <a:sym typeface="Klein Bold"/>
              </a:rPr>
              <a:t>Biological sciences</a:t>
            </a:r>
          </a:p>
        </p:txBody>
      </p:sp>
      <p:sp>
        <p:nvSpPr>
          <p:cNvPr id="31" name="TextBox 31"/>
          <p:cNvSpPr txBox="1"/>
          <p:nvPr/>
        </p:nvSpPr>
        <p:spPr>
          <a:xfrm>
            <a:off x="10437896" y="3574105"/>
            <a:ext cx="7850104" cy="438150"/>
          </a:xfrm>
          <a:prstGeom prst="rect">
            <a:avLst/>
          </a:prstGeom>
        </p:spPr>
        <p:txBody>
          <a:bodyPr lIns="0" tIns="0" rIns="0" bIns="0" rtlCol="0" anchor="t">
            <a:spAutoFit/>
          </a:bodyPr>
          <a:lstStyle/>
          <a:p>
            <a:pPr marL="0" lvl="0" indent="0" algn="l">
              <a:lnSpc>
                <a:spcPts val="3435"/>
              </a:lnSpc>
              <a:spcBef>
                <a:spcPct val="0"/>
              </a:spcBef>
            </a:pPr>
            <a:r>
              <a:rPr lang="en-US" sz="2863" b="1">
                <a:solidFill>
                  <a:srgbClr val="2A2E3A"/>
                </a:solidFill>
                <a:latin typeface="Klein Bold"/>
                <a:ea typeface="Klein Bold"/>
                <a:cs typeface="Klein Bold"/>
                <a:sym typeface="Klein Bold"/>
              </a:rPr>
              <a:t>Food technology and human nutrition</a:t>
            </a:r>
          </a:p>
        </p:txBody>
      </p:sp>
      <p:sp>
        <p:nvSpPr>
          <p:cNvPr id="32" name="TextBox 32"/>
          <p:cNvSpPr txBox="1"/>
          <p:nvPr/>
        </p:nvSpPr>
        <p:spPr>
          <a:xfrm>
            <a:off x="10437896" y="9424824"/>
            <a:ext cx="5321042" cy="438150"/>
          </a:xfrm>
          <a:prstGeom prst="rect">
            <a:avLst/>
          </a:prstGeom>
        </p:spPr>
        <p:txBody>
          <a:bodyPr lIns="0" tIns="0" rIns="0" bIns="0" rtlCol="0" anchor="t">
            <a:spAutoFit/>
          </a:bodyPr>
          <a:lstStyle/>
          <a:p>
            <a:pPr marL="0" lvl="0" indent="0" algn="l">
              <a:lnSpc>
                <a:spcPts val="3435"/>
              </a:lnSpc>
              <a:spcBef>
                <a:spcPct val="0"/>
              </a:spcBef>
            </a:pPr>
            <a:r>
              <a:rPr lang="en-US" sz="2863" b="1">
                <a:solidFill>
                  <a:srgbClr val="2A2E3A"/>
                </a:solidFill>
                <a:latin typeface="Klein Bold"/>
                <a:ea typeface="Klein Bold"/>
                <a:cs typeface="Klein Bold"/>
                <a:sym typeface="Klein Bold"/>
              </a:rPr>
              <a:t>Mechanical engineering</a:t>
            </a:r>
          </a:p>
        </p:txBody>
      </p:sp>
      <p:sp>
        <p:nvSpPr>
          <p:cNvPr id="33" name="TextBox 33"/>
          <p:cNvSpPr txBox="1"/>
          <p:nvPr/>
        </p:nvSpPr>
        <p:spPr>
          <a:xfrm>
            <a:off x="171120" y="3283995"/>
            <a:ext cx="6044810" cy="2154555"/>
          </a:xfrm>
          <a:prstGeom prst="rect">
            <a:avLst/>
          </a:prstGeom>
        </p:spPr>
        <p:txBody>
          <a:bodyPr lIns="0" tIns="0" rIns="0" bIns="0" rtlCol="0" anchor="t">
            <a:spAutoFit/>
          </a:bodyPr>
          <a:lstStyle/>
          <a:p>
            <a:pPr algn="l">
              <a:lnSpc>
                <a:spcPts val="8580"/>
              </a:lnSpc>
            </a:pPr>
            <a:r>
              <a:rPr lang="en-US" sz="6600" b="1" dirty="0">
                <a:solidFill>
                  <a:srgbClr val="2A2E3A"/>
                </a:solidFill>
                <a:latin typeface="Klein Bold"/>
                <a:ea typeface="Klein Bold"/>
                <a:cs typeface="Klein Bold"/>
                <a:sym typeface="Klein Bold"/>
              </a:rPr>
              <a:t>PhD students</a:t>
            </a:r>
          </a:p>
          <a:p>
            <a:pPr algn="l">
              <a:lnSpc>
                <a:spcPts val="8580"/>
              </a:lnSpc>
            </a:pPr>
            <a:r>
              <a:rPr lang="en-US" sz="6600" b="1" dirty="0">
                <a:solidFill>
                  <a:srgbClr val="2A2E3A"/>
                </a:solidFill>
                <a:latin typeface="Klein Bold"/>
                <a:ea typeface="Klein Bold"/>
                <a:cs typeface="Klein Bold"/>
                <a:sym typeface="Klein Bold"/>
              </a:rPr>
              <a:t>candidates</a:t>
            </a:r>
          </a:p>
        </p:txBody>
      </p:sp>
      <p:grpSp>
        <p:nvGrpSpPr>
          <p:cNvPr id="34" name="Group 34"/>
          <p:cNvGrpSpPr/>
          <p:nvPr/>
        </p:nvGrpSpPr>
        <p:grpSpPr>
          <a:xfrm>
            <a:off x="171120" y="0"/>
            <a:ext cx="7812016" cy="1086187"/>
            <a:chOff x="0" y="0"/>
            <a:chExt cx="10416021" cy="1448249"/>
          </a:xfrm>
        </p:grpSpPr>
        <p:sp>
          <p:nvSpPr>
            <p:cNvPr id="35" name="Freeform 35"/>
            <p:cNvSpPr/>
            <p:nvPr/>
          </p:nvSpPr>
          <p:spPr>
            <a:xfrm>
              <a:off x="0" y="48355"/>
              <a:ext cx="4987841" cy="1136119"/>
            </a:xfrm>
            <a:custGeom>
              <a:avLst/>
              <a:gdLst/>
              <a:ahLst/>
              <a:cxnLst/>
              <a:rect l="l" t="t" r="r" b="b"/>
              <a:pathLst>
                <a:path w="4987841" h="1136119">
                  <a:moveTo>
                    <a:pt x="0" y="0"/>
                  </a:moveTo>
                  <a:lnTo>
                    <a:pt x="4987841" y="0"/>
                  </a:lnTo>
                  <a:lnTo>
                    <a:pt x="4987841" y="1136119"/>
                  </a:lnTo>
                  <a:lnTo>
                    <a:pt x="0" y="1136119"/>
                  </a:lnTo>
                  <a:lnTo>
                    <a:pt x="0" y="0"/>
                  </a:lnTo>
                  <a:close/>
                </a:path>
              </a:pathLst>
            </a:custGeom>
            <a:blipFill>
              <a:blip r:embed="rId26"/>
              <a:stretch>
                <a:fillRect/>
              </a:stretch>
            </a:blipFill>
          </p:spPr>
        </p:sp>
        <p:sp>
          <p:nvSpPr>
            <p:cNvPr id="36" name="Freeform 36"/>
            <p:cNvSpPr/>
            <p:nvPr/>
          </p:nvSpPr>
          <p:spPr>
            <a:xfrm>
              <a:off x="5046897" y="92453"/>
              <a:ext cx="4532174" cy="1263344"/>
            </a:xfrm>
            <a:custGeom>
              <a:avLst/>
              <a:gdLst/>
              <a:ahLst/>
              <a:cxnLst/>
              <a:rect l="l" t="t" r="r" b="b"/>
              <a:pathLst>
                <a:path w="4532174" h="1263344">
                  <a:moveTo>
                    <a:pt x="0" y="0"/>
                  </a:moveTo>
                  <a:lnTo>
                    <a:pt x="4532175" y="0"/>
                  </a:lnTo>
                  <a:lnTo>
                    <a:pt x="4532175" y="1263343"/>
                  </a:lnTo>
                  <a:lnTo>
                    <a:pt x="0" y="1263343"/>
                  </a:lnTo>
                  <a:lnTo>
                    <a:pt x="0" y="0"/>
                  </a:lnTo>
                  <a:close/>
                </a:path>
              </a:pathLst>
            </a:custGeom>
            <a:blipFill>
              <a:blip r:embed="rId27"/>
              <a:stretch>
                <a:fillRect/>
              </a:stretch>
            </a:blipFill>
          </p:spPr>
        </p:sp>
        <p:sp>
          <p:nvSpPr>
            <p:cNvPr id="37" name="Freeform 37"/>
            <p:cNvSpPr/>
            <p:nvPr/>
          </p:nvSpPr>
          <p:spPr>
            <a:xfrm>
              <a:off x="9419707" y="0"/>
              <a:ext cx="996313" cy="1448249"/>
            </a:xfrm>
            <a:custGeom>
              <a:avLst/>
              <a:gdLst/>
              <a:ahLst/>
              <a:cxnLst/>
              <a:rect l="l" t="t" r="r" b="b"/>
              <a:pathLst>
                <a:path w="996313" h="1448249">
                  <a:moveTo>
                    <a:pt x="0" y="0"/>
                  </a:moveTo>
                  <a:lnTo>
                    <a:pt x="996314" y="0"/>
                  </a:lnTo>
                  <a:lnTo>
                    <a:pt x="996314" y="1448249"/>
                  </a:lnTo>
                  <a:lnTo>
                    <a:pt x="0" y="1448249"/>
                  </a:lnTo>
                  <a:lnTo>
                    <a:pt x="0" y="0"/>
                  </a:lnTo>
                  <a:close/>
                </a:path>
              </a:pathLst>
            </a:custGeom>
            <a:blipFill>
              <a:blip r:embed="rId28"/>
              <a:stretch>
                <a:fillRect l="-50659" r="-43154"/>
              </a:stretch>
            </a:blipFill>
          </p:spPr>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579407" y="-841613"/>
            <a:ext cx="13960430" cy="13960430"/>
          </a:xfrm>
          <a:custGeom>
            <a:avLst/>
            <a:gdLst/>
            <a:ahLst/>
            <a:cxnLst/>
            <a:rect l="l" t="t" r="r" b="b"/>
            <a:pathLst>
              <a:path w="13960430" h="13960430">
                <a:moveTo>
                  <a:pt x="0" y="0"/>
                </a:moveTo>
                <a:lnTo>
                  <a:pt x="13960431" y="0"/>
                </a:lnTo>
                <a:lnTo>
                  <a:pt x="13960431" y="13960430"/>
                </a:lnTo>
                <a:lnTo>
                  <a:pt x="0" y="13960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1309638" y="370209"/>
            <a:ext cx="1946352" cy="1946352"/>
          </a:xfrm>
          <a:custGeom>
            <a:avLst/>
            <a:gdLst/>
            <a:ahLst/>
            <a:cxnLst/>
            <a:rect l="l" t="t" r="r" b="b"/>
            <a:pathLst>
              <a:path w="1946352" h="1946352">
                <a:moveTo>
                  <a:pt x="0" y="0"/>
                </a:moveTo>
                <a:lnTo>
                  <a:pt x="1946352" y="0"/>
                </a:lnTo>
                <a:lnTo>
                  <a:pt x="1946352" y="1946352"/>
                </a:lnTo>
                <a:lnTo>
                  <a:pt x="0" y="1946352"/>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sp>
      <p:sp>
        <p:nvSpPr>
          <p:cNvPr id="4" name="Freeform 4"/>
          <p:cNvSpPr/>
          <p:nvPr/>
        </p:nvSpPr>
        <p:spPr>
          <a:xfrm>
            <a:off x="11511753" y="572324"/>
            <a:ext cx="1542122" cy="1542122"/>
          </a:xfrm>
          <a:custGeom>
            <a:avLst/>
            <a:gdLst/>
            <a:ahLst/>
            <a:cxnLst/>
            <a:rect l="l" t="t" r="r" b="b"/>
            <a:pathLst>
              <a:path w="1542122" h="1542122">
                <a:moveTo>
                  <a:pt x="0" y="0"/>
                </a:moveTo>
                <a:lnTo>
                  <a:pt x="1542122" y="0"/>
                </a:lnTo>
                <a:lnTo>
                  <a:pt x="1542122" y="1542122"/>
                </a:lnTo>
                <a:lnTo>
                  <a:pt x="0" y="15421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1376480" y="7480908"/>
            <a:ext cx="1946352" cy="1946352"/>
          </a:xfrm>
          <a:custGeom>
            <a:avLst/>
            <a:gdLst/>
            <a:ahLst/>
            <a:cxnLst/>
            <a:rect l="l" t="t" r="r" b="b"/>
            <a:pathLst>
              <a:path w="1946352" h="1946352">
                <a:moveTo>
                  <a:pt x="0" y="0"/>
                </a:moveTo>
                <a:lnTo>
                  <a:pt x="1946352" y="0"/>
                </a:lnTo>
                <a:lnTo>
                  <a:pt x="1946352" y="1946353"/>
                </a:lnTo>
                <a:lnTo>
                  <a:pt x="0" y="1946353"/>
                </a:lnTo>
                <a:lnTo>
                  <a:pt x="0" y="0"/>
                </a:lnTo>
                <a:close/>
              </a:path>
            </a:pathLst>
          </a:custGeom>
          <a:blipFill>
            <a:blip r:embed="rId8">
              <a:alphaModFix amt="44999"/>
              <a:extLst>
                <a:ext uri="{96DAC541-7B7A-43D3-8B79-37D633B846F1}">
                  <asvg:svgBlip xmlns:asvg="http://schemas.microsoft.com/office/drawing/2016/SVG/main" r:embed="rId9"/>
                </a:ext>
              </a:extLst>
            </a:blip>
            <a:stretch>
              <a:fillRect/>
            </a:stretch>
          </a:blipFill>
        </p:spPr>
      </p:sp>
      <p:sp>
        <p:nvSpPr>
          <p:cNvPr id="6" name="Freeform 6"/>
          <p:cNvSpPr/>
          <p:nvPr/>
        </p:nvSpPr>
        <p:spPr>
          <a:xfrm>
            <a:off x="11578595" y="7683023"/>
            <a:ext cx="1542122" cy="1542122"/>
          </a:xfrm>
          <a:custGeom>
            <a:avLst/>
            <a:gdLst/>
            <a:ahLst/>
            <a:cxnLst/>
            <a:rect l="l" t="t" r="r" b="b"/>
            <a:pathLst>
              <a:path w="1542122" h="1542122">
                <a:moveTo>
                  <a:pt x="0" y="0"/>
                </a:moveTo>
                <a:lnTo>
                  <a:pt x="1542122" y="0"/>
                </a:lnTo>
                <a:lnTo>
                  <a:pt x="1542122" y="1542123"/>
                </a:lnTo>
                <a:lnTo>
                  <a:pt x="0" y="15421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13112577" y="5211475"/>
            <a:ext cx="1946352" cy="1946352"/>
          </a:xfrm>
          <a:custGeom>
            <a:avLst/>
            <a:gdLst/>
            <a:ahLst/>
            <a:cxnLst/>
            <a:rect l="l" t="t" r="r" b="b"/>
            <a:pathLst>
              <a:path w="1946352" h="1946352">
                <a:moveTo>
                  <a:pt x="0" y="0"/>
                </a:moveTo>
                <a:lnTo>
                  <a:pt x="1946352" y="0"/>
                </a:lnTo>
                <a:lnTo>
                  <a:pt x="1946352" y="1946353"/>
                </a:lnTo>
                <a:lnTo>
                  <a:pt x="0" y="1946353"/>
                </a:lnTo>
                <a:lnTo>
                  <a:pt x="0" y="0"/>
                </a:lnTo>
                <a:close/>
              </a:path>
            </a:pathLst>
          </a:custGeom>
          <a:blipFill>
            <a:blip r:embed="rId8">
              <a:alphaModFix amt="44999"/>
              <a:extLst>
                <a:ext uri="{96DAC541-7B7A-43D3-8B79-37D633B846F1}">
                  <asvg:svgBlip xmlns:asvg="http://schemas.microsoft.com/office/drawing/2016/SVG/main" r:embed="rId9"/>
                </a:ext>
              </a:extLst>
            </a:blip>
            <a:stretch>
              <a:fillRect/>
            </a:stretch>
          </a:blipFill>
        </p:spPr>
      </p:sp>
      <p:sp>
        <p:nvSpPr>
          <p:cNvPr id="8" name="Freeform 8"/>
          <p:cNvSpPr/>
          <p:nvPr/>
        </p:nvSpPr>
        <p:spPr>
          <a:xfrm>
            <a:off x="13314692" y="5413590"/>
            <a:ext cx="1542122" cy="1542122"/>
          </a:xfrm>
          <a:custGeom>
            <a:avLst/>
            <a:gdLst/>
            <a:ahLst/>
            <a:cxnLst/>
            <a:rect l="l" t="t" r="r" b="b"/>
            <a:pathLst>
              <a:path w="1542122" h="1542122">
                <a:moveTo>
                  <a:pt x="0" y="0"/>
                </a:moveTo>
                <a:lnTo>
                  <a:pt x="1542122" y="0"/>
                </a:lnTo>
                <a:lnTo>
                  <a:pt x="1542122" y="1542123"/>
                </a:lnTo>
                <a:lnTo>
                  <a:pt x="0" y="15421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1368339" y="5211475"/>
            <a:ext cx="1946352" cy="1946352"/>
          </a:xfrm>
          <a:custGeom>
            <a:avLst/>
            <a:gdLst/>
            <a:ahLst/>
            <a:cxnLst/>
            <a:rect l="l" t="t" r="r" b="b"/>
            <a:pathLst>
              <a:path w="1946352" h="1946352">
                <a:moveTo>
                  <a:pt x="0" y="0"/>
                </a:moveTo>
                <a:lnTo>
                  <a:pt x="1946353" y="0"/>
                </a:lnTo>
                <a:lnTo>
                  <a:pt x="1946353" y="1946353"/>
                </a:lnTo>
                <a:lnTo>
                  <a:pt x="0" y="1946353"/>
                </a:lnTo>
                <a:lnTo>
                  <a:pt x="0" y="0"/>
                </a:lnTo>
                <a:close/>
              </a:path>
            </a:pathLst>
          </a:custGeom>
          <a:blipFill>
            <a:blip r:embed="rId8">
              <a:alphaModFix amt="44999"/>
              <a:extLst>
                <a:ext uri="{96DAC541-7B7A-43D3-8B79-37D633B846F1}">
                  <asvg:svgBlip xmlns:asvg="http://schemas.microsoft.com/office/drawing/2016/SVG/main" r:embed="rId9"/>
                </a:ext>
              </a:extLst>
            </a:blip>
            <a:stretch>
              <a:fillRect/>
            </a:stretch>
          </a:blipFill>
        </p:spPr>
      </p:sp>
      <p:sp>
        <p:nvSpPr>
          <p:cNvPr id="10" name="Freeform 10"/>
          <p:cNvSpPr/>
          <p:nvPr/>
        </p:nvSpPr>
        <p:spPr>
          <a:xfrm>
            <a:off x="11570454" y="5413590"/>
            <a:ext cx="1542122" cy="1542122"/>
          </a:xfrm>
          <a:custGeom>
            <a:avLst/>
            <a:gdLst/>
            <a:ahLst/>
            <a:cxnLst/>
            <a:rect l="l" t="t" r="r" b="b"/>
            <a:pathLst>
              <a:path w="1542122" h="1542122">
                <a:moveTo>
                  <a:pt x="0" y="0"/>
                </a:moveTo>
                <a:lnTo>
                  <a:pt x="1542123" y="0"/>
                </a:lnTo>
                <a:lnTo>
                  <a:pt x="1542123" y="1542123"/>
                </a:lnTo>
                <a:lnTo>
                  <a:pt x="0" y="15421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1368339" y="2929972"/>
            <a:ext cx="1946352" cy="1946352"/>
          </a:xfrm>
          <a:custGeom>
            <a:avLst/>
            <a:gdLst/>
            <a:ahLst/>
            <a:cxnLst/>
            <a:rect l="l" t="t" r="r" b="b"/>
            <a:pathLst>
              <a:path w="1946352" h="1946352">
                <a:moveTo>
                  <a:pt x="0" y="0"/>
                </a:moveTo>
                <a:lnTo>
                  <a:pt x="1946353" y="0"/>
                </a:lnTo>
                <a:lnTo>
                  <a:pt x="1946353" y="1946353"/>
                </a:lnTo>
                <a:lnTo>
                  <a:pt x="0" y="1946353"/>
                </a:lnTo>
                <a:lnTo>
                  <a:pt x="0" y="0"/>
                </a:lnTo>
                <a:close/>
              </a:path>
            </a:pathLst>
          </a:custGeom>
          <a:blipFill>
            <a:blip r:embed="rId8">
              <a:alphaModFix amt="44999"/>
              <a:extLst>
                <a:ext uri="{96DAC541-7B7A-43D3-8B79-37D633B846F1}">
                  <asvg:svgBlip xmlns:asvg="http://schemas.microsoft.com/office/drawing/2016/SVG/main" r:embed="rId9"/>
                </a:ext>
              </a:extLst>
            </a:blip>
            <a:stretch>
              <a:fillRect/>
            </a:stretch>
          </a:blipFill>
        </p:spPr>
      </p:sp>
      <p:sp>
        <p:nvSpPr>
          <p:cNvPr id="12" name="Freeform 12"/>
          <p:cNvSpPr/>
          <p:nvPr/>
        </p:nvSpPr>
        <p:spPr>
          <a:xfrm>
            <a:off x="11570454" y="3132087"/>
            <a:ext cx="1542122" cy="1542122"/>
          </a:xfrm>
          <a:custGeom>
            <a:avLst/>
            <a:gdLst/>
            <a:ahLst/>
            <a:cxnLst/>
            <a:rect l="l" t="t" r="r" b="b"/>
            <a:pathLst>
              <a:path w="1542122" h="1542122">
                <a:moveTo>
                  <a:pt x="0" y="0"/>
                </a:moveTo>
                <a:lnTo>
                  <a:pt x="1542123" y="0"/>
                </a:lnTo>
                <a:lnTo>
                  <a:pt x="1542123" y="1542123"/>
                </a:lnTo>
                <a:lnTo>
                  <a:pt x="0" y="15421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12871584" y="377670"/>
            <a:ext cx="1946352" cy="1946352"/>
          </a:xfrm>
          <a:custGeom>
            <a:avLst/>
            <a:gdLst/>
            <a:ahLst/>
            <a:cxnLst/>
            <a:rect l="l" t="t" r="r" b="b"/>
            <a:pathLst>
              <a:path w="1946352" h="1946352">
                <a:moveTo>
                  <a:pt x="0" y="0"/>
                </a:moveTo>
                <a:lnTo>
                  <a:pt x="1946352" y="0"/>
                </a:lnTo>
                <a:lnTo>
                  <a:pt x="1946352" y="1946352"/>
                </a:lnTo>
                <a:lnTo>
                  <a:pt x="0" y="1946352"/>
                </a:lnTo>
                <a:lnTo>
                  <a:pt x="0" y="0"/>
                </a:lnTo>
                <a:close/>
              </a:path>
            </a:pathLst>
          </a:custGeom>
          <a:blipFill>
            <a:blip r:embed="rId8">
              <a:alphaModFix amt="44999"/>
              <a:extLst>
                <a:ext uri="{96DAC541-7B7A-43D3-8B79-37D633B846F1}">
                  <asvg:svgBlip xmlns:asvg="http://schemas.microsoft.com/office/drawing/2016/SVG/main" r:embed="rId9"/>
                </a:ext>
              </a:extLst>
            </a:blip>
            <a:stretch>
              <a:fillRect/>
            </a:stretch>
          </a:blipFill>
        </p:spPr>
      </p:sp>
      <p:sp>
        <p:nvSpPr>
          <p:cNvPr id="14" name="Freeform 14"/>
          <p:cNvSpPr/>
          <p:nvPr/>
        </p:nvSpPr>
        <p:spPr>
          <a:xfrm>
            <a:off x="13073699" y="579785"/>
            <a:ext cx="1542122" cy="1542122"/>
          </a:xfrm>
          <a:custGeom>
            <a:avLst/>
            <a:gdLst/>
            <a:ahLst/>
            <a:cxnLst/>
            <a:rect l="l" t="t" r="r" b="b"/>
            <a:pathLst>
              <a:path w="1542122" h="1542122">
                <a:moveTo>
                  <a:pt x="0" y="0"/>
                </a:moveTo>
                <a:lnTo>
                  <a:pt x="1542122" y="0"/>
                </a:lnTo>
                <a:lnTo>
                  <a:pt x="1542122" y="1542122"/>
                </a:lnTo>
                <a:lnTo>
                  <a:pt x="0" y="15421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a:off x="13112577" y="7491203"/>
            <a:ext cx="1946352" cy="1946352"/>
          </a:xfrm>
          <a:custGeom>
            <a:avLst/>
            <a:gdLst/>
            <a:ahLst/>
            <a:cxnLst/>
            <a:rect l="l" t="t" r="r" b="b"/>
            <a:pathLst>
              <a:path w="1946352" h="1946352">
                <a:moveTo>
                  <a:pt x="0" y="0"/>
                </a:moveTo>
                <a:lnTo>
                  <a:pt x="1946352" y="0"/>
                </a:lnTo>
                <a:lnTo>
                  <a:pt x="1946352" y="1946352"/>
                </a:lnTo>
                <a:lnTo>
                  <a:pt x="0" y="1946352"/>
                </a:lnTo>
                <a:lnTo>
                  <a:pt x="0" y="0"/>
                </a:lnTo>
                <a:close/>
              </a:path>
            </a:pathLst>
          </a:custGeom>
          <a:blipFill>
            <a:blip r:embed="rId8">
              <a:alphaModFix amt="44999"/>
              <a:extLst>
                <a:ext uri="{96DAC541-7B7A-43D3-8B79-37D633B846F1}">
                  <asvg:svgBlip xmlns:asvg="http://schemas.microsoft.com/office/drawing/2016/SVG/main" r:embed="rId9"/>
                </a:ext>
              </a:extLst>
            </a:blip>
            <a:stretch>
              <a:fillRect/>
            </a:stretch>
          </a:blipFill>
        </p:spPr>
      </p:sp>
      <p:sp>
        <p:nvSpPr>
          <p:cNvPr id="16" name="Freeform 16"/>
          <p:cNvSpPr/>
          <p:nvPr/>
        </p:nvSpPr>
        <p:spPr>
          <a:xfrm>
            <a:off x="13314692" y="7693318"/>
            <a:ext cx="1542122" cy="1542122"/>
          </a:xfrm>
          <a:custGeom>
            <a:avLst/>
            <a:gdLst/>
            <a:ahLst/>
            <a:cxnLst/>
            <a:rect l="l" t="t" r="r" b="b"/>
            <a:pathLst>
              <a:path w="1542122" h="1542122">
                <a:moveTo>
                  <a:pt x="0" y="0"/>
                </a:moveTo>
                <a:lnTo>
                  <a:pt x="1542122" y="0"/>
                </a:lnTo>
                <a:lnTo>
                  <a:pt x="1542122" y="1542122"/>
                </a:lnTo>
                <a:lnTo>
                  <a:pt x="0" y="15421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a:off x="13552846" y="5555287"/>
            <a:ext cx="1181669" cy="1166630"/>
          </a:xfrm>
          <a:custGeom>
            <a:avLst/>
            <a:gdLst/>
            <a:ahLst/>
            <a:cxnLst/>
            <a:rect l="l" t="t" r="r" b="b"/>
            <a:pathLst>
              <a:path w="1181669" h="1166630">
                <a:moveTo>
                  <a:pt x="0" y="0"/>
                </a:moveTo>
                <a:lnTo>
                  <a:pt x="1181669" y="0"/>
                </a:lnTo>
                <a:lnTo>
                  <a:pt x="1181669" y="1166630"/>
                </a:lnTo>
                <a:lnTo>
                  <a:pt x="0" y="116663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1702593" y="742127"/>
            <a:ext cx="1277845" cy="1217438"/>
          </a:xfrm>
          <a:custGeom>
            <a:avLst/>
            <a:gdLst/>
            <a:ahLst/>
            <a:cxnLst/>
            <a:rect l="l" t="t" r="r" b="b"/>
            <a:pathLst>
              <a:path w="1277845" h="1217438">
                <a:moveTo>
                  <a:pt x="0" y="0"/>
                </a:moveTo>
                <a:lnTo>
                  <a:pt x="1277845" y="0"/>
                </a:lnTo>
                <a:lnTo>
                  <a:pt x="1277845" y="1217438"/>
                </a:lnTo>
                <a:lnTo>
                  <a:pt x="0" y="121743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9" name="Freeform 19"/>
          <p:cNvSpPr/>
          <p:nvPr/>
        </p:nvSpPr>
        <p:spPr>
          <a:xfrm>
            <a:off x="11748260" y="7741295"/>
            <a:ext cx="1320193" cy="1298590"/>
          </a:xfrm>
          <a:custGeom>
            <a:avLst/>
            <a:gdLst/>
            <a:ahLst/>
            <a:cxnLst/>
            <a:rect l="l" t="t" r="r" b="b"/>
            <a:pathLst>
              <a:path w="1320193" h="1298590">
                <a:moveTo>
                  <a:pt x="0" y="0"/>
                </a:moveTo>
                <a:lnTo>
                  <a:pt x="1320194" y="0"/>
                </a:lnTo>
                <a:lnTo>
                  <a:pt x="1320194" y="1298590"/>
                </a:lnTo>
                <a:lnTo>
                  <a:pt x="0" y="129859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0" name="Freeform 20"/>
          <p:cNvSpPr/>
          <p:nvPr/>
        </p:nvSpPr>
        <p:spPr>
          <a:xfrm>
            <a:off x="11760520" y="3307663"/>
            <a:ext cx="492844" cy="679360"/>
          </a:xfrm>
          <a:custGeom>
            <a:avLst/>
            <a:gdLst/>
            <a:ahLst/>
            <a:cxnLst/>
            <a:rect l="l" t="t" r="r" b="b"/>
            <a:pathLst>
              <a:path w="492844" h="679360">
                <a:moveTo>
                  <a:pt x="0" y="0"/>
                </a:moveTo>
                <a:lnTo>
                  <a:pt x="492845" y="0"/>
                </a:lnTo>
                <a:lnTo>
                  <a:pt x="492845" y="679359"/>
                </a:lnTo>
                <a:lnTo>
                  <a:pt x="0" y="67935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1" name="Freeform 21"/>
          <p:cNvSpPr/>
          <p:nvPr/>
        </p:nvSpPr>
        <p:spPr>
          <a:xfrm>
            <a:off x="11983495" y="2991979"/>
            <a:ext cx="1074206" cy="1599821"/>
          </a:xfrm>
          <a:custGeom>
            <a:avLst/>
            <a:gdLst/>
            <a:ahLst/>
            <a:cxnLst/>
            <a:rect l="l" t="t" r="r" b="b"/>
            <a:pathLst>
              <a:path w="1074206" h="1599821">
                <a:moveTo>
                  <a:pt x="0" y="0"/>
                </a:moveTo>
                <a:lnTo>
                  <a:pt x="1074206" y="0"/>
                </a:lnTo>
                <a:lnTo>
                  <a:pt x="1074206" y="1599820"/>
                </a:lnTo>
                <a:lnTo>
                  <a:pt x="0" y="159982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2" name="Freeform 22"/>
          <p:cNvSpPr/>
          <p:nvPr/>
        </p:nvSpPr>
        <p:spPr>
          <a:xfrm>
            <a:off x="13263765" y="798787"/>
            <a:ext cx="1176724" cy="1176724"/>
          </a:xfrm>
          <a:custGeom>
            <a:avLst/>
            <a:gdLst/>
            <a:ahLst/>
            <a:cxnLst/>
            <a:rect l="l" t="t" r="r" b="b"/>
            <a:pathLst>
              <a:path w="1176724" h="1176724">
                <a:moveTo>
                  <a:pt x="0" y="0"/>
                </a:moveTo>
                <a:lnTo>
                  <a:pt x="1176723" y="0"/>
                </a:lnTo>
                <a:lnTo>
                  <a:pt x="1176723" y="1176724"/>
                </a:lnTo>
                <a:lnTo>
                  <a:pt x="0" y="1176724"/>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23" name="Freeform 23"/>
          <p:cNvSpPr/>
          <p:nvPr/>
        </p:nvSpPr>
        <p:spPr>
          <a:xfrm>
            <a:off x="13552072" y="7926842"/>
            <a:ext cx="996579" cy="1107464"/>
          </a:xfrm>
          <a:custGeom>
            <a:avLst/>
            <a:gdLst/>
            <a:ahLst/>
            <a:cxnLst/>
            <a:rect l="l" t="t" r="r" b="b"/>
            <a:pathLst>
              <a:path w="996579" h="1107464">
                <a:moveTo>
                  <a:pt x="0" y="0"/>
                </a:moveTo>
                <a:lnTo>
                  <a:pt x="996579" y="0"/>
                </a:lnTo>
                <a:lnTo>
                  <a:pt x="996579" y="1107463"/>
                </a:lnTo>
                <a:lnTo>
                  <a:pt x="0" y="1107463"/>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24" name="Freeform 24"/>
          <p:cNvSpPr/>
          <p:nvPr/>
        </p:nvSpPr>
        <p:spPr>
          <a:xfrm>
            <a:off x="11819311" y="5754169"/>
            <a:ext cx="1060690" cy="815767"/>
          </a:xfrm>
          <a:custGeom>
            <a:avLst/>
            <a:gdLst/>
            <a:ahLst/>
            <a:cxnLst/>
            <a:rect l="l" t="t" r="r" b="b"/>
            <a:pathLst>
              <a:path w="1060690" h="815767">
                <a:moveTo>
                  <a:pt x="0" y="0"/>
                </a:moveTo>
                <a:lnTo>
                  <a:pt x="1060690" y="0"/>
                </a:lnTo>
                <a:lnTo>
                  <a:pt x="1060690" y="815767"/>
                </a:lnTo>
                <a:lnTo>
                  <a:pt x="0" y="815767"/>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25" name="TextBox 25"/>
          <p:cNvSpPr txBox="1"/>
          <p:nvPr/>
        </p:nvSpPr>
        <p:spPr>
          <a:xfrm>
            <a:off x="201153" y="5772287"/>
            <a:ext cx="7308729" cy="2154555"/>
          </a:xfrm>
          <a:prstGeom prst="rect">
            <a:avLst/>
          </a:prstGeom>
        </p:spPr>
        <p:txBody>
          <a:bodyPr lIns="0" tIns="0" rIns="0" bIns="0" rtlCol="0" anchor="t">
            <a:spAutoFit/>
          </a:bodyPr>
          <a:lstStyle/>
          <a:p>
            <a:pPr algn="l">
              <a:lnSpc>
                <a:spcPts val="8580"/>
              </a:lnSpc>
            </a:pPr>
            <a:r>
              <a:rPr lang="en-US" sz="6600" b="1" dirty="0">
                <a:solidFill>
                  <a:srgbClr val="153969"/>
                </a:solidFill>
                <a:latin typeface="Klein Bold"/>
                <a:ea typeface="Klein Bold"/>
                <a:cs typeface="Klein Bold"/>
                <a:sym typeface="Klein Bold"/>
              </a:rPr>
              <a:t>Interdisciplinary PhD </a:t>
            </a:r>
            <a:r>
              <a:rPr lang="en-US" sz="6600" b="1" dirty="0" err="1">
                <a:solidFill>
                  <a:srgbClr val="153969"/>
                </a:solidFill>
                <a:latin typeface="Klein Bold"/>
                <a:ea typeface="Klein Bold"/>
                <a:cs typeface="Klein Bold"/>
                <a:sym typeface="Klein Bold"/>
              </a:rPr>
              <a:t>disertation</a:t>
            </a:r>
            <a:endParaRPr lang="en-US" sz="6600" b="1" dirty="0">
              <a:solidFill>
                <a:srgbClr val="153969"/>
              </a:solidFill>
              <a:latin typeface="Klein Bold"/>
              <a:ea typeface="Klein Bold"/>
              <a:cs typeface="Klein Bold"/>
              <a:sym typeface="Klein Bold"/>
            </a:endParaRPr>
          </a:p>
        </p:txBody>
      </p:sp>
      <p:sp>
        <p:nvSpPr>
          <p:cNvPr id="26" name="Freeform 26"/>
          <p:cNvSpPr/>
          <p:nvPr/>
        </p:nvSpPr>
        <p:spPr>
          <a:xfrm>
            <a:off x="12980438" y="2818713"/>
            <a:ext cx="1946352" cy="1946352"/>
          </a:xfrm>
          <a:custGeom>
            <a:avLst/>
            <a:gdLst/>
            <a:ahLst/>
            <a:cxnLst/>
            <a:rect l="l" t="t" r="r" b="b"/>
            <a:pathLst>
              <a:path w="1946352" h="1946352">
                <a:moveTo>
                  <a:pt x="0" y="0"/>
                </a:moveTo>
                <a:lnTo>
                  <a:pt x="1946352" y="0"/>
                </a:lnTo>
                <a:lnTo>
                  <a:pt x="1946352" y="1946352"/>
                </a:lnTo>
                <a:lnTo>
                  <a:pt x="0" y="1946352"/>
                </a:lnTo>
                <a:lnTo>
                  <a:pt x="0" y="0"/>
                </a:lnTo>
                <a:close/>
              </a:path>
            </a:pathLst>
          </a:custGeom>
          <a:blipFill>
            <a:blip r:embed="rId8">
              <a:alphaModFix amt="44999"/>
              <a:extLst>
                <a:ext uri="{96DAC541-7B7A-43D3-8B79-37D633B846F1}">
                  <asvg:svgBlip xmlns:asvg="http://schemas.microsoft.com/office/drawing/2016/SVG/main" r:embed="rId9"/>
                </a:ext>
              </a:extLst>
            </a:blip>
            <a:stretch>
              <a:fillRect/>
            </a:stretch>
          </a:blipFill>
        </p:spPr>
      </p:sp>
      <p:sp>
        <p:nvSpPr>
          <p:cNvPr id="27" name="Freeform 27"/>
          <p:cNvSpPr/>
          <p:nvPr/>
        </p:nvSpPr>
        <p:spPr>
          <a:xfrm>
            <a:off x="13182553" y="3020828"/>
            <a:ext cx="1542122" cy="1542122"/>
          </a:xfrm>
          <a:custGeom>
            <a:avLst/>
            <a:gdLst/>
            <a:ahLst/>
            <a:cxnLst/>
            <a:rect l="l" t="t" r="r" b="b"/>
            <a:pathLst>
              <a:path w="1542122" h="1542122">
                <a:moveTo>
                  <a:pt x="0" y="0"/>
                </a:moveTo>
                <a:lnTo>
                  <a:pt x="1542122" y="0"/>
                </a:lnTo>
                <a:lnTo>
                  <a:pt x="1542122" y="1542122"/>
                </a:lnTo>
                <a:lnTo>
                  <a:pt x="0" y="15421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8" name="Freeform 28"/>
          <p:cNvSpPr/>
          <p:nvPr/>
        </p:nvSpPr>
        <p:spPr>
          <a:xfrm>
            <a:off x="13431410" y="3361407"/>
            <a:ext cx="1060690" cy="815767"/>
          </a:xfrm>
          <a:custGeom>
            <a:avLst/>
            <a:gdLst/>
            <a:ahLst/>
            <a:cxnLst/>
            <a:rect l="l" t="t" r="r" b="b"/>
            <a:pathLst>
              <a:path w="1060690" h="815767">
                <a:moveTo>
                  <a:pt x="0" y="0"/>
                </a:moveTo>
                <a:lnTo>
                  <a:pt x="1060690" y="0"/>
                </a:lnTo>
                <a:lnTo>
                  <a:pt x="1060690" y="815767"/>
                </a:lnTo>
                <a:lnTo>
                  <a:pt x="0" y="815767"/>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29" name="TextBox 29"/>
          <p:cNvSpPr txBox="1"/>
          <p:nvPr/>
        </p:nvSpPr>
        <p:spPr>
          <a:xfrm>
            <a:off x="231606" y="3317476"/>
            <a:ext cx="6044810" cy="2154555"/>
          </a:xfrm>
          <a:prstGeom prst="rect">
            <a:avLst/>
          </a:prstGeom>
        </p:spPr>
        <p:txBody>
          <a:bodyPr lIns="0" tIns="0" rIns="0" bIns="0" rtlCol="0" anchor="t">
            <a:spAutoFit/>
          </a:bodyPr>
          <a:lstStyle/>
          <a:p>
            <a:pPr algn="l">
              <a:lnSpc>
                <a:spcPts val="8580"/>
              </a:lnSpc>
            </a:pPr>
            <a:r>
              <a:rPr lang="en-US" sz="6600" b="1" dirty="0">
                <a:solidFill>
                  <a:srgbClr val="2A2E3A"/>
                </a:solidFill>
                <a:latin typeface="Klein Bold"/>
                <a:ea typeface="Klein Bold"/>
                <a:cs typeface="Klein Bold"/>
                <a:sym typeface="Klein Bold"/>
              </a:rPr>
              <a:t>PhD students</a:t>
            </a:r>
          </a:p>
          <a:p>
            <a:pPr algn="l">
              <a:lnSpc>
                <a:spcPts val="8580"/>
              </a:lnSpc>
            </a:pPr>
            <a:r>
              <a:rPr lang="en-US" sz="6600" b="1" dirty="0">
                <a:solidFill>
                  <a:srgbClr val="2A2E3A"/>
                </a:solidFill>
                <a:latin typeface="Klein Bold"/>
                <a:ea typeface="Klein Bold"/>
                <a:cs typeface="Klein Bold"/>
                <a:sym typeface="Klein Bold"/>
              </a:rPr>
              <a:t>candidates</a:t>
            </a:r>
          </a:p>
        </p:txBody>
      </p:sp>
      <p:grpSp>
        <p:nvGrpSpPr>
          <p:cNvPr id="30" name="Group 30"/>
          <p:cNvGrpSpPr/>
          <p:nvPr/>
        </p:nvGrpSpPr>
        <p:grpSpPr>
          <a:xfrm>
            <a:off x="171120" y="0"/>
            <a:ext cx="7812016" cy="1086187"/>
            <a:chOff x="0" y="0"/>
            <a:chExt cx="10416021" cy="1448249"/>
          </a:xfrm>
        </p:grpSpPr>
        <p:sp>
          <p:nvSpPr>
            <p:cNvPr id="31" name="Freeform 31"/>
            <p:cNvSpPr/>
            <p:nvPr/>
          </p:nvSpPr>
          <p:spPr>
            <a:xfrm>
              <a:off x="0" y="48355"/>
              <a:ext cx="4987841" cy="1136119"/>
            </a:xfrm>
            <a:custGeom>
              <a:avLst/>
              <a:gdLst/>
              <a:ahLst/>
              <a:cxnLst/>
              <a:rect l="l" t="t" r="r" b="b"/>
              <a:pathLst>
                <a:path w="4987841" h="1136119">
                  <a:moveTo>
                    <a:pt x="0" y="0"/>
                  </a:moveTo>
                  <a:lnTo>
                    <a:pt x="4987841" y="0"/>
                  </a:lnTo>
                  <a:lnTo>
                    <a:pt x="4987841" y="1136119"/>
                  </a:lnTo>
                  <a:lnTo>
                    <a:pt x="0" y="1136119"/>
                  </a:lnTo>
                  <a:lnTo>
                    <a:pt x="0" y="0"/>
                  </a:lnTo>
                  <a:close/>
                </a:path>
              </a:pathLst>
            </a:custGeom>
            <a:blipFill>
              <a:blip r:embed="rId26"/>
              <a:stretch>
                <a:fillRect/>
              </a:stretch>
            </a:blipFill>
          </p:spPr>
        </p:sp>
        <p:sp>
          <p:nvSpPr>
            <p:cNvPr id="32" name="Freeform 32"/>
            <p:cNvSpPr/>
            <p:nvPr/>
          </p:nvSpPr>
          <p:spPr>
            <a:xfrm>
              <a:off x="5046897" y="92453"/>
              <a:ext cx="4532174" cy="1263344"/>
            </a:xfrm>
            <a:custGeom>
              <a:avLst/>
              <a:gdLst/>
              <a:ahLst/>
              <a:cxnLst/>
              <a:rect l="l" t="t" r="r" b="b"/>
              <a:pathLst>
                <a:path w="4532174" h="1263344">
                  <a:moveTo>
                    <a:pt x="0" y="0"/>
                  </a:moveTo>
                  <a:lnTo>
                    <a:pt x="4532175" y="0"/>
                  </a:lnTo>
                  <a:lnTo>
                    <a:pt x="4532175" y="1263343"/>
                  </a:lnTo>
                  <a:lnTo>
                    <a:pt x="0" y="1263343"/>
                  </a:lnTo>
                  <a:lnTo>
                    <a:pt x="0" y="0"/>
                  </a:lnTo>
                  <a:close/>
                </a:path>
              </a:pathLst>
            </a:custGeom>
            <a:blipFill>
              <a:blip r:embed="rId27"/>
              <a:stretch>
                <a:fillRect/>
              </a:stretch>
            </a:blipFill>
          </p:spPr>
        </p:sp>
        <p:sp>
          <p:nvSpPr>
            <p:cNvPr id="33" name="Freeform 33"/>
            <p:cNvSpPr/>
            <p:nvPr/>
          </p:nvSpPr>
          <p:spPr>
            <a:xfrm>
              <a:off x="9419707" y="0"/>
              <a:ext cx="996313" cy="1448249"/>
            </a:xfrm>
            <a:custGeom>
              <a:avLst/>
              <a:gdLst/>
              <a:ahLst/>
              <a:cxnLst/>
              <a:rect l="l" t="t" r="r" b="b"/>
              <a:pathLst>
                <a:path w="996313" h="1448249">
                  <a:moveTo>
                    <a:pt x="0" y="0"/>
                  </a:moveTo>
                  <a:lnTo>
                    <a:pt x="996314" y="0"/>
                  </a:lnTo>
                  <a:lnTo>
                    <a:pt x="996314" y="1448249"/>
                  </a:lnTo>
                  <a:lnTo>
                    <a:pt x="0" y="1448249"/>
                  </a:lnTo>
                  <a:lnTo>
                    <a:pt x="0" y="0"/>
                  </a:lnTo>
                  <a:close/>
                </a:path>
              </a:pathLst>
            </a:custGeom>
            <a:blipFill>
              <a:blip r:embed="rId28"/>
              <a:stretch>
                <a:fillRect l="-50659" r="-43154"/>
              </a:stretch>
            </a:blipFill>
          </p:spPr>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902062" y="-2168688"/>
            <a:ext cx="13960430" cy="13960430"/>
          </a:xfrm>
          <a:custGeom>
            <a:avLst/>
            <a:gdLst/>
            <a:ahLst/>
            <a:cxnLst/>
            <a:rect l="l" t="t" r="r" b="b"/>
            <a:pathLst>
              <a:path w="13960430" h="13960430">
                <a:moveTo>
                  <a:pt x="0" y="0"/>
                </a:moveTo>
                <a:lnTo>
                  <a:pt x="13960431" y="0"/>
                </a:lnTo>
                <a:lnTo>
                  <a:pt x="13960431" y="13960430"/>
                </a:lnTo>
                <a:lnTo>
                  <a:pt x="0" y="13960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941327" y="1417440"/>
            <a:ext cx="914450" cy="914450"/>
          </a:xfrm>
          <a:custGeom>
            <a:avLst/>
            <a:gdLst/>
            <a:ahLst/>
            <a:cxnLst/>
            <a:rect l="l" t="t" r="r" b="b"/>
            <a:pathLst>
              <a:path w="914450" h="914450">
                <a:moveTo>
                  <a:pt x="0" y="0"/>
                </a:moveTo>
                <a:lnTo>
                  <a:pt x="914449" y="0"/>
                </a:lnTo>
                <a:lnTo>
                  <a:pt x="914449" y="914450"/>
                </a:lnTo>
                <a:lnTo>
                  <a:pt x="0" y="914450"/>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sp>
      <p:sp>
        <p:nvSpPr>
          <p:cNvPr id="4" name="Freeform 4"/>
          <p:cNvSpPr/>
          <p:nvPr/>
        </p:nvSpPr>
        <p:spPr>
          <a:xfrm>
            <a:off x="7036286" y="1512399"/>
            <a:ext cx="724531" cy="724531"/>
          </a:xfrm>
          <a:custGeom>
            <a:avLst/>
            <a:gdLst/>
            <a:ahLst/>
            <a:cxnLst/>
            <a:rect l="l" t="t" r="r" b="b"/>
            <a:pathLst>
              <a:path w="724531" h="724531">
                <a:moveTo>
                  <a:pt x="0" y="0"/>
                </a:moveTo>
                <a:lnTo>
                  <a:pt x="724531" y="0"/>
                </a:lnTo>
                <a:lnTo>
                  <a:pt x="724531" y="724531"/>
                </a:lnTo>
                <a:lnTo>
                  <a:pt x="0" y="7245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7036286" y="3563813"/>
            <a:ext cx="914450" cy="914450"/>
          </a:xfrm>
          <a:custGeom>
            <a:avLst/>
            <a:gdLst/>
            <a:ahLst/>
            <a:cxnLst/>
            <a:rect l="l" t="t" r="r" b="b"/>
            <a:pathLst>
              <a:path w="914450" h="914450">
                <a:moveTo>
                  <a:pt x="0" y="0"/>
                </a:moveTo>
                <a:lnTo>
                  <a:pt x="914450" y="0"/>
                </a:lnTo>
                <a:lnTo>
                  <a:pt x="914450" y="914450"/>
                </a:lnTo>
                <a:lnTo>
                  <a:pt x="0" y="914450"/>
                </a:lnTo>
                <a:lnTo>
                  <a:pt x="0" y="0"/>
                </a:lnTo>
                <a:close/>
              </a:path>
            </a:pathLst>
          </a:custGeom>
          <a:blipFill>
            <a:blip r:embed="rId8">
              <a:alphaModFix amt="44999"/>
              <a:extLst>
                <a:ext uri="{96DAC541-7B7A-43D3-8B79-37D633B846F1}">
                  <asvg:svgBlip xmlns:asvg="http://schemas.microsoft.com/office/drawing/2016/SVG/main" r:embed="rId9"/>
                </a:ext>
              </a:extLst>
            </a:blip>
            <a:stretch>
              <a:fillRect/>
            </a:stretch>
          </a:blipFill>
        </p:spPr>
      </p:sp>
      <p:sp>
        <p:nvSpPr>
          <p:cNvPr id="6" name="Freeform 6"/>
          <p:cNvSpPr/>
          <p:nvPr/>
        </p:nvSpPr>
        <p:spPr>
          <a:xfrm>
            <a:off x="7131245" y="3658773"/>
            <a:ext cx="724531" cy="724531"/>
          </a:xfrm>
          <a:custGeom>
            <a:avLst/>
            <a:gdLst/>
            <a:ahLst/>
            <a:cxnLst/>
            <a:rect l="l" t="t" r="r" b="b"/>
            <a:pathLst>
              <a:path w="724531" h="724531">
                <a:moveTo>
                  <a:pt x="0" y="0"/>
                </a:moveTo>
                <a:lnTo>
                  <a:pt x="724531" y="0"/>
                </a:lnTo>
                <a:lnTo>
                  <a:pt x="724531" y="724531"/>
                </a:lnTo>
                <a:lnTo>
                  <a:pt x="0" y="7245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7036286" y="5677289"/>
            <a:ext cx="914450" cy="914450"/>
          </a:xfrm>
          <a:custGeom>
            <a:avLst/>
            <a:gdLst/>
            <a:ahLst/>
            <a:cxnLst/>
            <a:rect l="l" t="t" r="r" b="b"/>
            <a:pathLst>
              <a:path w="914450" h="914450">
                <a:moveTo>
                  <a:pt x="0" y="0"/>
                </a:moveTo>
                <a:lnTo>
                  <a:pt x="914450" y="0"/>
                </a:lnTo>
                <a:lnTo>
                  <a:pt x="914450" y="914450"/>
                </a:lnTo>
                <a:lnTo>
                  <a:pt x="0" y="914450"/>
                </a:lnTo>
                <a:lnTo>
                  <a:pt x="0" y="0"/>
                </a:lnTo>
                <a:close/>
              </a:path>
            </a:pathLst>
          </a:custGeom>
          <a:blipFill>
            <a:blip r:embed="rId8">
              <a:alphaModFix amt="44999"/>
              <a:extLst>
                <a:ext uri="{96DAC541-7B7A-43D3-8B79-37D633B846F1}">
                  <asvg:svgBlip xmlns:asvg="http://schemas.microsoft.com/office/drawing/2016/SVG/main" r:embed="rId9"/>
                </a:ext>
              </a:extLst>
            </a:blip>
            <a:stretch>
              <a:fillRect/>
            </a:stretch>
          </a:blipFill>
        </p:spPr>
      </p:sp>
      <p:sp>
        <p:nvSpPr>
          <p:cNvPr id="8" name="Freeform 8"/>
          <p:cNvSpPr/>
          <p:nvPr/>
        </p:nvSpPr>
        <p:spPr>
          <a:xfrm>
            <a:off x="7131245" y="5772249"/>
            <a:ext cx="724531" cy="724531"/>
          </a:xfrm>
          <a:custGeom>
            <a:avLst/>
            <a:gdLst/>
            <a:ahLst/>
            <a:cxnLst/>
            <a:rect l="l" t="t" r="r" b="b"/>
            <a:pathLst>
              <a:path w="724531" h="724531">
                <a:moveTo>
                  <a:pt x="0" y="0"/>
                </a:moveTo>
                <a:lnTo>
                  <a:pt x="724531" y="0"/>
                </a:lnTo>
                <a:lnTo>
                  <a:pt x="724531" y="724531"/>
                </a:lnTo>
                <a:lnTo>
                  <a:pt x="0" y="7245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344490" y="5844037"/>
            <a:ext cx="5534402" cy="2117725"/>
          </a:xfrm>
          <a:prstGeom prst="rect">
            <a:avLst/>
          </a:prstGeom>
        </p:spPr>
        <p:txBody>
          <a:bodyPr lIns="0" tIns="0" rIns="0" bIns="0" rtlCol="0" anchor="t">
            <a:spAutoFit/>
          </a:bodyPr>
          <a:lstStyle/>
          <a:p>
            <a:pPr algn="l">
              <a:lnSpc>
                <a:spcPts val="8450"/>
              </a:lnSpc>
            </a:pPr>
            <a:r>
              <a:rPr lang="en-US" sz="6500" b="1">
                <a:solidFill>
                  <a:srgbClr val="718BAB"/>
                </a:solidFill>
                <a:latin typeface="Klein Bold"/>
                <a:ea typeface="Klein Bold"/>
                <a:cs typeface="Klein Bold"/>
                <a:sym typeface="Klein Bold"/>
              </a:rPr>
              <a:t>Financial terms</a:t>
            </a:r>
          </a:p>
        </p:txBody>
      </p:sp>
      <p:sp>
        <p:nvSpPr>
          <p:cNvPr id="10" name="TextBox 10"/>
          <p:cNvSpPr txBox="1"/>
          <p:nvPr/>
        </p:nvSpPr>
        <p:spPr>
          <a:xfrm>
            <a:off x="8305800" y="1155527"/>
            <a:ext cx="9448800" cy="1422697"/>
          </a:xfrm>
          <a:prstGeom prst="rect">
            <a:avLst/>
          </a:prstGeom>
        </p:spPr>
        <p:txBody>
          <a:bodyPr wrap="square" lIns="0" tIns="0" rIns="0" bIns="0" rtlCol="0" anchor="t">
            <a:spAutoFit/>
          </a:bodyPr>
          <a:lstStyle/>
          <a:p>
            <a:pPr marL="0" lvl="0" indent="0" algn="l">
              <a:lnSpc>
                <a:spcPts val="3675"/>
              </a:lnSpc>
              <a:spcBef>
                <a:spcPct val="0"/>
              </a:spcBef>
            </a:pPr>
            <a:r>
              <a:rPr lang="en-US" sz="3063" b="1" dirty="0">
                <a:solidFill>
                  <a:srgbClr val="2A2E3A"/>
                </a:solidFill>
                <a:latin typeface="Klein Bold"/>
                <a:ea typeface="Klein Bold"/>
                <a:cs typeface="Klein Bold"/>
                <a:sym typeface="Klein Bold"/>
              </a:rPr>
              <a:t>4-years scholarship for </a:t>
            </a:r>
            <a:r>
              <a:rPr lang="pl-PL" sz="3063" b="1" dirty="0">
                <a:solidFill>
                  <a:srgbClr val="2A2E3A"/>
                </a:solidFill>
                <a:latin typeface="Klein Bold"/>
                <a:ea typeface="Klein Bold"/>
                <a:cs typeface="Klein Bold"/>
                <a:sym typeface="Klein Bold"/>
              </a:rPr>
              <a:t>14 </a:t>
            </a:r>
            <a:r>
              <a:rPr lang="en-US" sz="3063" b="1" dirty="0">
                <a:solidFill>
                  <a:srgbClr val="2A2E3A"/>
                </a:solidFill>
                <a:latin typeface="Klein Bold"/>
                <a:ea typeface="Klein Bold"/>
                <a:cs typeface="Klein Bold"/>
                <a:sym typeface="Klein Bold"/>
              </a:rPr>
              <a:t>accepted candidates </a:t>
            </a:r>
            <a:r>
              <a:rPr lang="pl-PL" sz="3063" b="1" dirty="0" err="1">
                <a:solidFill>
                  <a:srgbClr val="2A2E3A"/>
                </a:solidFill>
                <a:latin typeface="Klein Bold"/>
                <a:ea typeface="Klein Bold"/>
                <a:cs typeface="Klein Bold"/>
                <a:sym typeface="Klein Bold"/>
              </a:rPr>
              <a:t>funded</a:t>
            </a:r>
            <a:r>
              <a:rPr lang="pl-PL" sz="3063" b="1" dirty="0">
                <a:solidFill>
                  <a:srgbClr val="2A2E3A"/>
                </a:solidFill>
                <a:latin typeface="Klein Bold"/>
                <a:ea typeface="Klein Bold"/>
                <a:cs typeface="Klein Bold"/>
                <a:sym typeface="Klein Bold"/>
              </a:rPr>
              <a:t> by the </a:t>
            </a:r>
            <a:r>
              <a:rPr lang="pl-PL" sz="3063" b="1" dirty="0" err="1">
                <a:solidFill>
                  <a:srgbClr val="2A2E3A"/>
                </a:solidFill>
                <a:latin typeface="Klein Bold"/>
                <a:ea typeface="Klein Bold"/>
                <a:cs typeface="Klein Bold"/>
                <a:sym typeface="Klein Bold"/>
              </a:rPr>
              <a:t>Rector</a:t>
            </a:r>
            <a:r>
              <a:rPr lang="pl-PL" sz="3063" b="1" dirty="0">
                <a:solidFill>
                  <a:srgbClr val="2A2E3A"/>
                </a:solidFill>
                <a:latin typeface="Klein Bold"/>
                <a:ea typeface="Klein Bold"/>
                <a:cs typeface="Klein Bold"/>
                <a:sym typeface="Klein Bold"/>
              </a:rPr>
              <a:t> </a:t>
            </a:r>
            <a:r>
              <a:rPr lang="en-US" sz="3063" b="1" dirty="0">
                <a:solidFill>
                  <a:srgbClr val="2A2E3A"/>
                </a:solidFill>
                <a:latin typeface="Klein Bold"/>
                <a:ea typeface="Klein Bold"/>
                <a:cs typeface="Klein Bold"/>
                <a:sym typeface="Klein Bold"/>
              </a:rPr>
              <a:t>(</a:t>
            </a:r>
            <a:r>
              <a:rPr lang="en-US" sz="3063" b="1" dirty="0" err="1">
                <a:solidFill>
                  <a:srgbClr val="2A2E3A"/>
                </a:solidFill>
                <a:latin typeface="Klein Bold"/>
                <a:ea typeface="Klein Bold"/>
                <a:cs typeface="Klein Bold"/>
                <a:sym typeface="Klein Bold"/>
              </a:rPr>
              <a:t>accomodation</a:t>
            </a:r>
            <a:r>
              <a:rPr lang="en-US" sz="3063" b="1" dirty="0">
                <a:solidFill>
                  <a:srgbClr val="2A2E3A"/>
                </a:solidFill>
                <a:latin typeface="Klein Bold"/>
                <a:ea typeface="Klein Bold"/>
                <a:cs typeface="Klein Bold"/>
                <a:sym typeface="Klein Bold"/>
              </a:rPr>
              <a:t> and food expenses)  (</a:t>
            </a:r>
            <a:r>
              <a:rPr lang="pl-PL" sz="3063" b="1" dirty="0">
                <a:solidFill>
                  <a:srgbClr val="2A2E3A"/>
                </a:solidFill>
                <a:latin typeface="Klein Bold"/>
                <a:ea typeface="Klein Bold"/>
                <a:cs typeface="Klein Bold"/>
                <a:sym typeface="Klein Bold"/>
              </a:rPr>
              <a:t>8</a:t>
            </a:r>
            <a:r>
              <a:rPr lang="en-US" sz="3063" b="1" dirty="0">
                <a:solidFill>
                  <a:srgbClr val="2A2E3A"/>
                </a:solidFill>
                <a:latin typeface="Klein Bold"/>
                <a:ea typeface="Klein Bold"/>
                <a:cs typeface="Klein Bold"/>
                <a:sym typeface="Klein Bold"/>
              </a:rPr>
              <a:t>00-</a:t>
            </a:r>
            <a:r>
              <a:rPr lang="pl-PL" sz="3063" b="1" dirty="0">
                <a:solidFill>
                  <a:srgbClr val="2A2E3A"/>
                </a:solidFill>
                <a:latin typeface="Klein Bold"/>
                <a:ea typeface="Klein Bold"/>
                <a:cs typeface="Klein Bold"/>
                <a:sym typeface="Klein Bold"/>
              </a:rPr>
              <a:t>15</a:t>
            </a:r>
            <a:r>
              <a:rPr lang="en-US" sz="3063" b="1" dirty="0">
                <a:solidFill>
                  <a:srgbClr val="2A2E3A"/>
                </a:solidFill>
                <a:latin typeface="Klein Bold"/>
                <a:ea typeface="Klein Bold"/>
                <a:cs typeface="Klein Bold"/>
                <a:sym typeface="Klein Bold"/>
              </a:rPr>
              <a:t>00 EUR PM)</a:t>
            </a:r>
          </a:p>
        </p:txBody>
      </p:sp>
      <p:sp>
        <p:nvSpPr>
          <p:cNvPr id="11" name="TextBox 11"/>
          <p:cNvSpPr txBox="1"/>
          <p:nvPr/>
        </p:nvSpPr>
        <p:spPr>
          <a:xfrm>
            <a:off x="8305800" y="5482052"/>
            <a:ext cx="8546295" cy="1295400"/>
          </a:xfrm>
          <a:prstGeom prst="rect">
            <a:avLst/>
          </a:prstGeom>
        </p:spPr>
        <p:txBody>
          <a:bodyPr lIns="0" tIns="0" rIns="0" bIns="0" rtlCol="0" anchor="t">
            <a:spAutoFit/>
          </a:bodyPr>
          <a:lstStyle/>
          <a:p>
            <a:pPr marL="0" lvl="0" indent="0" algn="l">
              <a:lnSpc>
                <a:spcPts val="3435"/>
              </a:lnSpc>
              <a:spcBef>
                <a:spcPct val="0"/>
              </a:spcBef>
            </a:pPr>
            <a:r>
              <a:rPr lang="en-US" sz="2863" b="1">
                <a:solidFill>
                  <a:srgbClr val="2A2E3A"/>
                </a:solidFill>
                <a:latin typeface="Klein Bold"/>
                <a:ea typeface="Klein Bold"/>
                <a:cs typeface="Klein Bold"/>
                <a:sym typeface="Klein Bold"/>
              </a:rPr>
              <a:t>Free participation in stationary conferences, workshops, seminars and foreign study visits organized by the Doctoral School of ULSL</a:t>
            </a:r>
          </a:p>
        </p:txBody>
      </p:sp>
      <p:sp>
        <p:nvSpPr>
          <p:cNvPr id="12" name="TextBox 12"/>
          <p:cNvSpPr txBox="1"/>
          <p:nvPr/>
        </p:nvSpPr>
        <p:spPr>
          <a:xfrm>
            <a:off x="8305800" y="3441651"/>
            <a:ext cx="8916165" cy="1419225"/>
          </a:xfrm>
          <a:prstGeom prst="rect">
            <a:avLst/>
          </a:prstGeom>
        </p:spPr>
        <p:txBody>
          <a:bodyPr lIns="0" tIns="0" rIns="0" bIns="0" rtlCol="0" anchor="t">
            <a:spAutoFit/>
          </a:bodyPr>
          <a:lstStyle/>
          <a:p>
            <a:pPr marL="0" lvl="0" indent="0" algn="l">
              <a:lnSpc>
                <a:spcPts val="3675"/>
              </a:lnSpc>
              <a:spcBef>
                <a:spcPct val="0"/>
              </a:spcBef>
            </a:pPr>
            <a:r>
              <a:rPr lang="en-US" sz="3063" b="1" dirty="0">
                <a:solidFill>
                  <a:srgbClr val="2A2E3A"/>
                </a:solidFill>
                <a:latin typeface="Klein Bold"/>
                <a:ea typeface="Klein Bold"/>
                <a:cs typeface="Klein Bold"/>
                <a:sym typeface="Klein Bold"/>
              </a:rPr>
              <a:t>2-years research grant for all applying PhD students (equipment, materials, conferences, open access) (2000-2500 EUR PY)</a:t>
            </a:r>
          </a:p>
        </p:txBody>
      </p:sp>
      <p:sp>
        <p:nvSpPr>
          <p:cNvPr id="13" name="TextBox 13"/>
          <p:cNvSpPr txBox="1"/>
          <p:nvPr/>
        </p:nvSpPr>
        <p:spPr>
          <a:xfrm>
            <a:off x="344490" y="2656972"/>
            <a:ext cx="6044810" cy="2154555"/>
          </a:xfrm>
          <a:prstGeom prst="rect">
            <a:avLst/>
          </a:prstGeom>
        </p:spPr>
        <p:txBody>
          <a:bodyPr lIns="0" tIns="0" rIns="0" bIns="0" rtlCol="0" anchor="t">
            <a:spAutoFit/>
          </a:bodyPr>
          <a:lstStyle/>
          <a:p>
            <a:pPr algn="l">
              <a:lnSpc>
                <a:spcPts val="8580"/>
              </a:lnSpc>
            </a:pPr>
            <a:r>
              <a:rPr lang="en-US" sz="6600" b="1">
                <a:solidFill>
                  <a:srgbClr val="2A2E3A"/>
                </a:solidFill>
                <a:latin typeface="Klein Bold"/>
                <a:ea typeface="Klein Bold"/>
                <a:cs typeface="Klein Bold"/>
                <a:sym typeface="Klein Bold"/>
              </a:rPr>
              <a:t>PhD students</a:t>
            </a:r>
          </a:p>
          <a:p>
            <a:pPr algn="l">
              <a:lnSpc>
                <a:spcPts val="8580"/>
              </a:lnSpc>
            </a:pPr>
            <a:r>
              <a:rPr lang="en-US" sz="6600" b="1">
                <a:solidFill>
                  <a:srgbClr val="2A2E3A"/>
                </a:solidFill>
                <a:latin typeface="Klein Bold"/>
                <a:ea typeface="Klein Bold"/>
                <a:cs typeface="Klein Bold"/>
                <a:sym typeface="Klein Bold"/>
              </a:rPr>
              <a:t>candidates</a:t>
            </a:r>
          </a:p>
        </p:txBody>
      </p:sp>
      <p:sp>
        <p:nvSpPr>
          <p:cNvPr id="14" name="Freeform 14"/>
          <p:cNvSpPr/>
          <p:nvPr/>
        </p:nvSpPr>
        <p:spPr>
          <a:xfrm>
            <a:off x="7036286" y="7553689"/>
            <a:ext cx="914450" cy="914450"/>
          </a:xfrm>
          <a:custGeom>
            <a:avLst/>
            <a:gdLst/>
            <a:ahLst/>
            <a:cxnLst/>
            <a:rect l="l" t="t" r="r" b="b"/>
            <a:pathLst>
              <a:path w="914450" h="914450">
                <a:moveTo>
                  <a:pt x="0" y="0"/>
                </a:moveTo>
                <a:lnTo>
                  <a:pt x="914450" y="0"/>
                </a:lnTo>
                <a:lnTo>
                  <a:pt x="914450" y="914450"/>
                </a:lnTo>
                <a:lnTo>
                  <a:pt x="0" y="914450"/>
                </a:lnTo>
                <a:lnTo>
                  <a:pt x="0" y="0"/>
                </a:lnTo>
                <a:close/>
              </a:path>
            </a:pathLst>
          </a:custGeom>
          <a:blipFill>
            <a:blip r:embed="rId8">
              <a:alphaModFix amt="44999"/>
              <a:extLst>
                <a:ext uri="{96DAC541-7B7A-43D3-8B79-37D633B846F1}">
                  <asvg:svgBlip xmlns:asvg="http://schemas.microsoft.com/office/drawing/2016/SVG/main" r:embed="rId9"/>
                </a:ext>
              </a:extLst>
            </a:blip>
            <a:stretch>
              <a:fillRect/>
            </a:stretch>
          </a:blipFill>
        </p:spPr>
      </p:sp>
      <p:sp>
        <p:nvSpPr>
          <p:cNvPr id="15" name="Freeform 15"/>
          <p:cNvSpPr/>
          <p:nvPr/>
        </p:nvSpPr>
        <p:spPr>
          <a:xfrm>
            <a:off x="7131245" y="7648649"/>
            <a:ext cx="724531" cy="724531"/>
          </a:xfrm>
          <a:custGeom>
            <a:avLst/>
            <a:gdLst/>
            <a:ahLst/>
            <a:cxnLst/>
            <a:rect l="l" t="t" r="r" b="b"/>
            <a:pathLst>
              <a:path w="724531" h="724531">
                <a:moveTo>
                  <a:pt x="0" y="0"/>
                </a:moveTo>
                <a:lnTo>
                  <a:pt x="724531" y="0"/>
                </a:lnTo>
                <a:lnTo>
                  <a:pt x="724531" y="724531"/>
                </a:lnTo>
                <a:lnTo>
                  <a:pt x="0" y="7245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TextBox 16"/>
          <p:cNvSpPr txBox="1"/>
          <p:nvPr/>
        </p:nvSpPr>
        <p:spPr>
          <a:xfrm>
            <a:off x="8305800" y="7601364"/>
            <a:ext cx="9637710" cy="866775"/>
          </a:xfrm>
          <a:prstGeom prst="rect">
            <a:avLst/>
          </a:prstGeom>
        </p:spPr>
        <p:txBody>
          <a:bodyPr wrap="square" lIns="0" tIns="0" rIns="0" bIns="0" rtlCol="0" anchor="t">
            <a:spAutoFit/>
          </a:bodyPr>
          <a:lstStyle/>
          <a:p>
            <a:pPr marL="0" lvl="0" indent="0" algn="l">
              <a:lnSpc>
                <a:spcPts val="3435"/>
              </a:lnSpc>
              <a:spcBef>
                <a:spcPct val="0"/>
              </a:spcBef>
            </a:pPr>
            <a:r>
              <a:rPr lang="en-US" sz="2863" b="1" dirty="0">
                <a:solidFill>
                  <a:srgbClr val="2A2E3A"/>
                </a:solidFill>
                <a:latin typeface="Klein Bold"/>
                <a:ea typeface="Klein Bold"/>
                <a:cs typeface="Klein Bold"/>
                <a:sym typeface="Klein Bold"/>
              </a:rPr>
              <a:t>Long-term mobility grants (2500 EUR PM + travel expenses)</a:t>
            </a:r>
          </a:p>
        </p:txBody>
      </p:sp>
      <p:grpSp>
        <p:nvGrpSpPr>
          <p:cNvPr id="17" name="Group 17"/>
          <p:cNvGrpSpPr/>
          <p:nvPr/>
        </p:nvGrpSpPr>
        <p:grpSpPr>
          <a:xfrm>
            <a:off x="171120" y="0"/>
            <a:ext cx="7812016" cy="1086187"/>
            <a:chOff x="0" y="0"/>
            <a:chExt cx="10416021" cy="1448249"/>
          </a:xfrm>
        </p:grpSpPr>
        <p:sp>
          <p:nvSpPr>
            <p:cNvPr id="18" name="Freeform 18"/>
            <p:cNvSpPr/>
            <p:nvPr/>
          </p:nvSpPr>
          <p:spPr>
            <a:xfrm>
              <a:off x="0" y="48355"/>
              <a:ext cx="4987841" cy="1136119"/>
            </a:xfrm>
            <a:custGeom>
              <a:avLst/>
              <a:gdLst/>
              <a:ahLst/>
              <a:cxnLst/>
              <a:rect l="l" t="t" r="r" b="b"/>
              <a:pathLst>
                <a:path w="4987841" h="1136119">
                  <a:moveTo>
                    <a:pt x="0" y="0"/>
                  </a:moveTo>
                  <a:lnTo>
                    <a:pt x="4987841" y="0"/>
                  </a:lnTo>
                  <a:lnTo>
                    <a:pt x="4987841" y="1136119"/>
                  </a:lnTo>
                  <a:lnTo>
                    <a:pt x="0" y="1136119"/>
                  </a:lnTo>
                  <a:lnTo>
                    <a:pt x="0" y="0"/>
                  </a:lnTo>
                  <a:close/>
                </a:path>
              </a:pathLst>
            </a:custGeom>
            <a:blipFill>
              <a:blip r:embed="rId10"/>
              <a:stretch>
                <a:fillRect/>
              </a:stretch>
            </a:blipFill>
          </p:spPr>
        </p:sp>
        <p:sp>
          <p:nvSpPr>
            <p:cNvPr id="19" name="Freeform 19"/>
            <p:cNvSpPr/>
            <p:nvPr/>
          </p:nvSpPr>
          <p:spPr>
            <a:xfrm>
              <a:off x="5046897" y="92453"/>
              <a:ext cx="4532174" cy="1263344"/>
            </a:xfrm>
            <a:custGeom>
              <a:avLst/>
              <a:gdLst/>
              <a:ahLst/>
              <a:cxnLst/>
              <a:rect l="l" t="t" r="r" b="b"/>
              <a:pathLst>
                <a:path w="4532174" h="1263344">
                  <a:moveTo>
                    <a:pt x="0" y="0"/>
                  </a:moveTo>
                  <a:lnTo>
                    <a:pt x="4532175" y="0"/>
                  </a:lnTo>
                  <a:lnTo>
                    <a:pt x="4532175" y="1263343"/>
                  </a:lnTo>
                  <a:lnTo>
                    <a:pt x="0" y="1263343"/>
                  </a:lnTo>
                  <a:lnTo>
                    <a:pt x="0" y="0"/>
                  </a:lnTo>
                  <a:close/>
                </a:path>
              </a:pathLst>
            </a:custGeom>
            <a:blipFill>
              <a:blip r:embed="rId11"/>
              <a:stretch>
                <a:fillRect/>
              </a:stretch>
            </a:blipFill>
          </p:spPr>
        </p:sp>
        <p:sp>
          <p:nvSpPr>
            <p:cNvPr id="20" name="Freeform 20"/>
            <p:cNvSpPr/>
            <p:nvPr/>
          </p:nvSpPr>
          <p:spPr>
            <a:xfrm>
              <a:off x="9419707" y="0"/>
              <a:ext cx="996313" cy="1448249"/>
            </a:xfrm>
            <a:custGeom>
              <a:avLst/>
              <a:gdLst/>
              <a:ahLst/>
              <a:cxnLst/>
              <a:rect l="l" t="t" r="r" b="b"/>
              <a:pathLst>
                <a:path w="996313" h="1448249">
                  <a:moveTo>
                    <a:pt x="0" y="0"/>
                  </a:moveTo>
                  <a:lnTo>
                    <a:pt x="996314" y="0"/>
                  </a:lnTo>
                  <a:lnTo>
                    <a:pt x="996314" y="1448249"/>
                  </a:lnTo>
                  <a:lnTo>
                    <a:pt x="0" y="1448249"/>
                  </a:lnTo>
                  <a:lnTo>
                    <a:pt x="0" y="0"/>
                  </a:lnTo>
                  <a:close/>
                </a:path>
              </a:pathLst>
            </a:custGeom>
            <a:blipFill>
              <a:blip r:embed="rId12"/>
              <a:stretch>
                <a:fillRect l="-50659" r="-43154"/>
              </a:stretch>
            </a:blipFill>
          </p:spPr>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809095" y="-1836715"/>
            <a:ext cx="13960430" cy="13960430"/>
          </a:xfrm>
          <a:custGeom>
            <a:avLst/>
            <a:gdLst/>
            <a:ahLst/>
            <a:cxnLst/>
            <a:rect l="l" t="t" r="r" b="b"/>
            <a:pathLst>
              <a:path w="13960430" h="13960430">
                <a:moveTo>
                  <a:pt x="0" y="0"/>
                </a:moveTo>
                <a:lnTo>
                  <a:pt x="13960431" y="0"/>
                </a:lnTo>
                <a:lnTo>
                  <a:pt x="13960431" y="13960430"/>
                </a:lnTo>
                <a:lnTo>
                  <a:pt x="0" y="13960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706101" y="1342023"/>
            <a:ext cx="914450" cy="914450"/>
          </a:xfrm>
          <a:custGeom>
            <a:avLst/>
            <a:gdLst/>
            <a:ahLst/>
            <a:cxnLst/>
            <a:rect l="l" t="t" r="r" b="b"/>
            <a:pathLst>
              <a:path w="914450" h="914450">
                <a:moveTo>
                  <a:pt x="0" y="0"/>
                </a:moveTo>
                <a:lnTo>
                  <a:pt x="914449" y="0"/>
                </a:lnTo>
                <a:lnTo>
                  <a:pt x="914449" y="914450"/>
                </a:lnTo>
                <a:lnTo>
                  <a:pt x="0" y="914450"/>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sp>
      <p:sp>
        <p:nvSpPr>
          <p:cNvPr id="4" name="Freeform 4"/>
          <p:cNvSpPr/>
          <p:nvPr/>
        </p:nvSpPr>
        <p:spPr>
          <a:xfrm>
            <a:off x="7801060" y="1436982"/>
            <a:ext cx="724531" cy="724531"/>
          </a:xfrm>
          <a:custGeom>
            <a:avLst/>
            <a:gdLst/>
            <a:ahLst/>
            <a:cxnLst/>
            <a:rect l="l" t="t" r="r" b="b"/>
            <a:pathLst>
              <a:path w="724531" h="724531">
                <a:moveTo>
                  <a:pt x="0" y="0"/>
                </a:moveTo>
                <a:lnTo>
                  <a:pt x="724531" y="0"/>
                </a:lnTo>
                <a:lnTo>
                  <a:pt x="724531" y="724531"/>
                </a:lnTo>
                <a:lnTo>
                  <a:pt x="0" y="7245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7801060" y="2828177"/>
            <a:ext cx="914450" cy="914450"/>
          </a:xfrm>
          <a:custGeom>
            <a:avLst/>
            <a:gdLst/>
            <a:ahLst/>
            <a:cxnLst/>
            <a:rect l="l" t="t" r="r" b="b"/>
            <a:pathLst>
              <a:path w="914450" h="914450">
                <a:moveTo>
                  <a:pt x="0" y="0"/>
                </a:moveTo>
                <a:lnTo>
                  <a:pt x="914450" y="0"/>
                </a:lnTo>
                <a:lnTo>
                  <a:pt x="914450" y="914450"/>
                </a:lnTo>
                <a:lnTo>
                  <a:pt x="0" y="914450"/>
                </a:lnTo>
                <a:lnTo>
                  <a:pt x="0" y="0"/>
                </a:lnTo>
                <a:close/>
              </a:path>
            </a:pathLst>
          </a:custGeom>
          <a:blipFill>
            <a:blip r:embed="rId8">
              <a:alphaModFix amt="44999"/>
              <a:extLst>
                <a:ext uri="{96DAC541-7B7A-43D3-8B79-37D633B846F1}">
                  <asvg:svgBlip xmlns:asvg="http://schemas.microsoft.com/office/drawing/2016/SVG/main" r:embed="rId9"/>
                </a:ext>
              </a:extLst>
            </a:blip>
            <a:stretch>
              <a:fillRect/>
            </a:stretch>
          </a:blipFill>
        </p:spPr>
      </p:sp>
      <p:sp>
        <p:nvSpPr>
          <p:cNvPr id="6" name="Freeform 6"/>
          <p:cNvSpPr/>
          <p:nvPr/>
        </p:nvSpPr>
        <p:spPr>
          <a:xfrm>
            <a:off x="7896019" y="2923136"/>
            <a:ext cx="724531" cy="724531"/>
          </a:xfrm>
          <a:custGeom>
            <a:avLst/>
            <a:gdLst/>
            <a:ahLst/>
            <a:cxnLst/>
            <a:rect l="l" t="t" r="r" b="b"/>
            <a:pathLst>
              <a:path w="724531" h="724531">
                <a:moveTo>
                  <a:pt x="0" y="0"/>
                </a:moveTo>
                <a:lnTo>
                  <a:pt x="724531" y="0"/>
                </a:lnTo>
                <a:lnTo>
                  <a:pt x="724531" y="724532"/>
                </a:lnTo>
                <a:lnTo>
                  <a:pt x="0" y="7245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7801060" y="4344765"/>
            <a:ext cx="914450" cy="914450"/>
          </a:xfrm>
          <a:custGeom>
            <a:avLst/>
            <a:gdLst/>
            <a:ahLst/>
            <a:cxnLst/>
            <a:rect l="l" t="t" r="r" b="b"/>
            <a:pathLst>
              <a:path w="914450" h="914450">
                <a:moveTo>
                  <a:pt x="0" y="0"/>
                </a:moveTo>
                <a:lnTo>
                  <a:pt x="914450" y="0"/>
                </a:lnTo>
                <a:lnTo>
                  <a:pt x="914450" y="914450"/>
                </a:lnTo>
                <a:lnTo>
                  <a:pt x="0" y="914450"/>
                </a:lnTo>
                <a:lnTo>
                  <a:pt x="0" y="0"/>
                </a:lnTo>
                <a:close/>
              </a:path>
            </a:pathLst>
          </a:custGeom>
          <a:blipFill>
            <a:blip r:embed="rId8">
              <a:alphaModFix amt="44999"/>
              <a:extLst>
                <a:ext uri="{96DAC541-7B7A-43D3-8B79-37D633B846F1}">
                  <asvg:svgBlip xmlns:asvg="http://schemas.microsoft.com/office/drawing/2016/SVG/main" r:embed="rId9"/>
                </a:ext>
              </a:extLst>
            </a:blip>
            <a:stretch>
              <a:fillRect/>
            </a:stretch>
          </a:blipFill>
        </p:spPr>
      </p:sp>
      <p:sp>
        <p:nvSpPr>
          <p:cNvPr id="8" name="Freeform 8"/>
          <p:cNvSpPr/>
          <p:nvPr/>
        </p:nvSpPr>
        <p:spPr>
          <a:xfrm>
            <a:off x="7896019" y="4439725"/>
            <a:ext cx="724531" cy="724531"/>
          </a:xfrm>
          <a:custGeom>
            <a:avLst/>
            <a:gdLst/>
            <a:ahLst/>
            <a:cxnLst/>
            <a:rect l="l" t="t" r="r" b="b"/>
            <a:pathLst>
              <a:path w="724531" h="724531">
                <a:moveTo>
                  <a:pt x="0" y="0"/>
                </a:moveTo>
                <a:lnTo>
                  <a:pt x="724531" y="0"/>
                </a:lnTo>
                <a:lnTo>
                  <a:pt x="724531" y="724531"/>
                </a:lnTo>
                <a:lnTo>
                  <a:pt x="0" y="7245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316416" y="5611526"/>
            <a:ext cx="5534402" cy="1050925"/>
          </a:xfrm>
          <a:prstGeom prst="rect">
            <a:avLst/>
          </a:prstGeom>
        </p:spPr>
        <p:txBody>
          <a:bodyPr lIns="0" tIns="0" rIns="0" bIns="0" rtlCol="0" anchor="t">
            <a:spAutoFit/>
          </a:bodyPr>
          <a:lstStyle/>
          <a:p>
            <a:pPr algn="l">
              <a:lnSpc>
                <a:spcPts val="8450"/>
              </a:lnSpc>
            </a:pPr>
            <a:r>
              <a:rPr lang="en-US" sz="6500" b="1" dirty="0">
                <a:solidFill>
                  <a:srgbClr val="718BAB"/>
                </a:solidFill>
                <a:latin typeface="Klein Bold"/>
                <a:ea typeface="Klein Bold"/>
                <a:cs typeface="Klein Bold"/>
                <a:sym typeface="Klein Bold"/>
              </a:rPr>
              <a:t>Obligations</a:t>
            </a:r>
          </a:p>
        </p:txBody>
      </p:sp>
      <p:sp>
        <p:nvSpPr>
          <p:cNvPr id="10" name="TextBox 10"/>
          <p:cNvSpPr txBox="1"/>
          <p:nvPr/>
        </p:nvSpPr>
        <p:spPr>
          <a:xfrm>
            <a:off x="9070574" y="1313473"/>
            <a:ext cx="9217426" cy="952500"/>
          </a:xfrm>
          <a:prstGeom prst="rect">
            <a:avLst/>
          </a:prstGeom>
        </p:spPr>
        <p:txBody>
          <a:bodyPr lIns="0" tIns="0" rIns="0" bIns="0" rtlCol="0" anchor="t">
            <a:spAutoFit/>
          </a:bodyPr>
          <a:lstStyle/>
          <a:p>
            <a:pPr marL="0" lvl="0" indent="0" algn="l">
              <a:lnSpc>
                <a:spcPts val="3675"/>
              </a:lnSpc>
              <a:spcBef>
                <a:spcPct val="0"/>
              </a:spcBef>
            </a:pPr>
            <a:r>
              <a:rPr lang="en-US" sz="3063" b="1">
                <a:solidFill>
                  <a:srgbClr val="2A2E3A"/>
                </a:solidFill>
                <a:latin typeface="Klein Bold"/>
                <a:ea typeface="Klein Bold"/>
                <a:cs typeface="Klein Bold"/>
                <a:sym typeface="Klein Bold"/>
              </a:rPr>
              <a:t>Prepare and implement the Individual Research Plan together with the supervisor(s);</a:t>
            </a:r>
          </a:p>
        </p:txBody>
      </p:sp>
      <p:sp>
        <p:nvSpPr>
          <p:cNvPr id="11" name="TextBox 11"/>
          <p:cNvSpPr txBox="1"/>
          <p:nvPr/>
        </p:nvSpPr>
        <p:spPr>
          <a:xfrm>
            <a:off x="9070574" y="4363840"/>
            <a:ext cx="8546295" cy="866775"/>
          </a:xfrm>
          <a:prstGeom prst="rect">
            <a:avLst/>
          </a:prstGeom>
        </p:spPr>
        <p:txBody>
          <a:bodyPr lIns="0" tIns="0" rIns="0" bIns="0" rtlCol="0" anchor="t">
            <a:spAutoFit/>
          </a:bodyPr>
          <a:lstStyle/>
          <a:p>
            <a:pPr marL="0" lvl="0" indent="0" algn="l">
              <a:lnSpc>
                <a:spcPts val="3435"/>
              </a:lnSpc>
              <a:spcBef>
                <a:spcPct val="0"/>
              </a:spcBef>
            </a:pPr>
            <a:r>
              <a:rPr lang="en-US" sz="2863" b="1">
                <a:solidFill>
                  <a:srgbClr val="2A2E3A"/>
                </a:solidFill>
                <a:latin typeface="Klein Bold"/>
                <a:ea typeface="Klein Bold"/>
                <a:cs typeface="Klein Bold"/>
                <a:sym typeface="Klein Bold"/>
              </a:rPr>
              <a:t>Conduct or co-conduct classes with students (in English or Polish);</a:t>
            </a:r>
          </a:p>
        </p:txBody>
      </p:sp>
      <p:sp>
        <p:nvSpPr>
          <p:cNvPr id="12" name="TextBox 12"/>
          <p:cNvSpPr txBox="1"/>
          <p:nvPr/>
        </p:nvSpPr>
        <p:spPr>
          <a:xfrm>
            <a:off x="9070574" y="2704597"/>
            <a:ext cx="9217426" cy="952500"/>
          </a:xfrm>
          <a:prstGeom prst="rect">
            <a:avLst/>
          </a:prstGeom>
        </p:spPr>
        <p:txBody>
          <a:bodyPr lIns="0" tIns="0" rIns="0" bIns="0" rtlCol="0" anchor="t">
            <a:spAutoFit/>
          </a:bodyPr>
          <a:lstStyle/>
          <a:p>
            <a:pPr marL="0" lvl="0" indent="0" algn="l">
              <a:lnSpc>
                <a:spcPts val="3675"/>
              </a:lnSpc>
              <a:spcBef>
                <a:spcPct val="0"/>
              </a:spcBef>
            </a:pPr>
            <a:r>
              <a:rPr lang="en-US" sz="3063" b="1">
                <a:solidFill>
                  <a:srgbClr val="2A2E3A"/>
                </a:solidFill>
                <a:latin typeface="Klein Bold"/>
                <a:ea typeface="Klein Bold"/>
                <a:cs typeface="Klein Bold"/>
                <a:sym typeface="Klein Bold"/>
              </a:rPr>
              <a:t>Participate stationary or in on-line format in education process (English and Polish gropus);</a:t>
            </a:r>
          </a:p>
        </p:txBody>
      </p:sp>
      <p:sp>
        <p:nvSpPr>
          <p:cNvPr id="13" name="TextBox 13"/>
          <p:cNvSpPr txBox="1"/>
          <p:nvPr/>
        </p:nvSpPr>
        <p:spPr>
          <a:xfrm>
            <a:off x="316416" y="3104660"/>
            <a:ext cx="6044810" cy="2154555"/>
          </a:xfrm>
          <a:prstGeom prst="rect">
            <a:avLst/>
          </a:prstGeom>
        </p:spPr>
        <p:txBody>
          <a:bodyPr lIns="0" tIns="0" rIns="0" bIns="0" rtlCol="0" anchor="t">
            <a:spAutoFit/>
          </a:bodyPr>
          <a:lstStyle/>
          <a:p>
            <a:pPr algn="l">
              <a:lnSpc>
                <a:spcPts val="8580"/>
              </a:lnSpc>
            </a:pPr>
            <a:r>
              <a:rPr lang="en-US" sz="6600" b="1" dirty="0">
                <a:solidFill>
                  <a:srgbClr val="2A2E3A"/>
                </a:solidFill>
                <a:latin typeface="Klein Bold"/>
                <a:ea typeface="Klein Bold"/>
                <a:cs typeface="Klein Bold"/>
                <a:sym typeface="Klein Bold"/>
              </a:rPr>
              <a:t>PhD students</a:t>
            </a:r>
          </a:p>
          <a:p>
            <a:pPr algn="l">
              <a:lnSpc>
                <a:spcPts val="8580"/>
              </a:lnSpc>
            </a:pPr>
            <a:r>
              <a:rPr lang="en-US" sz="6600" b="1" dirty="0">
                <a:solidFill>
                  <a:srgbClr val="2A2E3A"/>
                </a:solidFill>
                <a:latin typeface="Klein Bold"/>
                <a:ea typeface="Klein Bold"/>
                <a:cs typeface="Klein Bold"/>
                <a:sym typeface="Klein Bold"/>
              </a:rPr>
              <a:t>candidates</a:t>
            </a:r>
          </a:p>
        </p:txBody>
      </p:sp>
      <p:sp>
        <p:nvSpPr>
          <p:cNvPr id="14" name="Freeform 14"/>
          <p:cNvSpPr/>
          <p:nvPr/>
        </p:nvSpPr>
        <p:spPr>
          <a:xfrm>
            <a:off x="7801060" y="5830715"/>
            <a:ext cx="914450" cy="914450"/>
          </a:xfrm>
          <a:custGeom>
            <a:avLst/>
            <a:gdLst/>
            <a:ahLst/>
            <a:cxnLst/>
            <a:rect l="l" t="t" r="r" b="b"/>
            <a:pathLst>
              <a:path w="914450" h="914450">
                <a:moveTo>
                  <a:pt x="0" y="0"/>
                </a:moveTo>
                <a:lnTo>
                  <a:pt x="914450" y="0"/>
                </a:lnTo>
                <a:lnTo>
                  <a:pt x="914450" y="914450"/>
                </a:lnTo>
                <a:lnTo>
                  <a:pt x="0" y="914450"/>
                </a:lnTo>
                <a:lnTo>
                  <a:pt x="0" y="0"/>
                </a:lnTo>
                <a:close/>
              </a:path>
            </a:pathLst>
          </a:custGeom>
          <a:blipFill>
            <a:blip r:embed="rId8">
              <a:alphaModFix amt="44999"/>
              <a:extLst>
                <a:ext uri="{96DAC541-7B7A-43D3-8B79-37D633B846F1}">
                  <asvg:svgBlip xmlns:asvg="http://schemas.microsoft.com/office/drawing/2016/SVG/main" r:embed="rId9"/>
                </a:ext>
              </a:extLst>
            </a:blip>
            <a:stretch>
              <a:fillRect/>
            </a:stretch>
          </a:blipFill>
        </p:spPr>
      </p:sp>
      <p:sp>
        <p:nvSpPr>
          <p:cNvPr id="15" name="Freeform 15"/>
          <p:cNvSpPr/>
          <p:nvPr/>
        </p:nvSpPr>
        <p:spPr>
          <a:xfrm>
            <a:off x="7896019" y="5925674"/>
            <a:ext cx="724531" cy="724531"/>
          </a:xfrm>
          <a:custGeom>
            <a:avLst/>
            <a:gdLst/>
            <a:ahLst/>
            <a:cxnLst/>
            <a:rect l="l" t="t" r="r" b="b"/>
            <a:pathLst>
              <a:path w="724531" h="724531">
                <a:moveTo>
                  <a:pt x="0" y="0"/>
                </a:moveTo>
                <a:lnTo>
                  <a:pt x="724531" y="0"/>
                </a:lnTo>
                <a:lnTo>
                  <a:pt x="724531" y="724532"/>
                </a:lnTo>
                <a:lnTo>
                  <a:pt x="0" y="7245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TextBox 16"/>
          <p:cNvSpPr txBox="1"/>
          <p:nvPr/>
        </p:nvSpPr>
        <p:spPr>
          <a:xfrm>
            <a:off x="9070574" y="5678290"/>
            <a:ext cx="8991697" cy="1295400"/>
          </a:xfrm>
          <a:prstGeom prst="rect">
            <a:avLst/>
          </a:prstGeom>
        </p:spPr>
        <p:txBody>
          <a:bodyPr lIns="0" tIns="0" rIns="0" bIns="0" rtlCol="0" anchor="t">
            <a:spAutoFit/>
          </a:bodyPr>
          <a:lstStyle/>
          <a:p>
            <a:pPr marL="0" lvl="0" indent="0" algn="l">
              <a:lnSpc>
                <a:spcPts val="3435"/>
              </a:lnSpc>
              <a:spcBef>
                <a:spcPct val="0"/>
              </a:spcBef>
            </a:pPr>
            <a:r>
              <a:rPr lang="en-US" sz="2863" b="1">
                <a:solidFill>
                  <a:srgbClr val="2A2E3A"/>
                </a:solidFill>
                <a:latin typeface="Klein Bold"/>
                <a:ea typeface="Klein Bold"/>
                <a:cs typeface="Klein Bold"/>
                <a:sym typeface="Klein Bold"/>
              </a:rPr>
              <a:t>Participate in conferences, workshops, lectures and other additional stationary and on-line events organized by the Doctoral School of ULS;</a:t>
            </a:r>
          </a:p>
        </p:txBody>
      </p:sp>
      <p:grpSp>
        <p:nvGrpSpPr>
          <p:cNvPr id="17" name="Group 17"/>
          <p:cNvGrpSpPr/>
          <p:nvPr/>
        </p:nvGrpSpPr>
        <p:grpSpPr>
          <a:xfrm>
            <a:off x="171120" y="0"/>
            <a:ext cx="7812016" cy="1086187"/>
            <a:chOff x="0" y="0"/>
            <a:chExt cx="10416021" cy="1448249"/>
          </a:xfrm>
        </p:grpSpPr>
        <p:sp>
          <p:nvSpPr>
            <p:cNvPr id="18" name="Freeform 18"/>
            <p:cNvSpPr/>
            <p:nvPr/>
          </p:nvSpPr>
          <p:spPr>
            <a:xfrm>
              <a:off x="0" y="48355"/>
              <a:ext cx="4987841" cy="1136119"/>
            </a:xfrm>
            <a:custGeom>
              <a:avLst/>
              <a:gdLst/>
              <a:ahLst/>
              <a:cxnLst/>
              <a:rect l="l" t="t" r="r" b="b"/>
              <a:pathLst>
                <a:path w="4987841" h="1136119">
                  <a:moveTo>
                    <a:pt x="0" y="0"/>
                  </a:moveTo>
                  <a:lnTo>
                    <a:pt x="4987841" y="0"/>
                  </a:lnTo>
                  <a:lnTo>
                    <a:pt x="4987841" y="1136119"/>
                  </a:lnTo>
                  <a:lnTo>
                    <a:pt x="0" y="1136119"/>
                  </a:lnTo>
                  <a:lnTo>
                    <a:pt x="0" y="0"/>
                  </a:lnTo>
                  <a:close/>
                </a:path>
              </a:pathLst>
            </a:custGeom>
            <a:blipFill>
              <a:blip r:embed="rId10"/>
              <a:stretch>
                <a:fillRect/>
              </a:stretch>
            </a:blipFill>
          </p:spPr>
        </p:sp>
        <p:sp>
          <p:nvSpPr>
            <p:cNvPr id="19" name="Freeform 19"/>
            <p:cNvSpPr/>
            <p:nvPr/>
          </p:nvSpPr>
          <p:spPr>
            <a:xfrm>
              <a:off x="5046897" y="92453"/>
              <a:ext cx="4532174" cy="1263344"/>
            </a:xfrm>
            <a:custGeom>
              <a:avLst/>
              <a:gdLst/>
              <a:ahLst/>
              <a:cxnLst/>
              <a:rect l="l" t="t" r="r" b="b"/>
              <a:pathLst>
                <a:path w="4532174" h="1263344">
                  <a:moveTo>
                    <a:pt x="0" y="0"/>
                  </a:moveTo>
                  <a:lnTo>
                    <a:pt x="4532175" y="0"/>
                  </a:lnTo>
                  <a:lnTo>
                    <a:pt x="4532175" y="1263343"/>
                  </a:lnTo>
                  <a:lnTo>
                    <a:pt x="0" y="1263343"/>
                  </a:lnTo>
                  <a:lnTo>
                    <a:pt x="0" y="0"/>
                  </a:lnTo>
                  <a:close/>
                </a:path>
              </a:pathLst>
            </a:custGeom>
            <a:blipFill>
              <a:blip r:embed="rId11"/>
              <a:stretch>
                <a:fillRect/>
              </a:stretch>
            </a:blipFill>
          </p:spPr>
        </p:sp>
        <p:sp>
          <p:nvSpPr>
            <p:cNvPr id="20" name="Freeform 20"/>
            <p:cNvSpPr/>
            <p:nvPr/>
          </p:nvSpPr>
          <p:spPr>
            <a:xfrm>
              <a:off x="9419707" y="0"/>
              <a:ext cx="996313" cy="1448249"/>
            </a:xfrm>
            <a:custGeom>
              <a:avLst/>
              <a:gdLst/>
              <a:ahLst/>
              <a:cxnLst/>
              <a:rect l="l" t="t" r="r" b="b"/>
              <a:pathLst>
                <a:path w="996313" h="1448249">
                  <a:moveTo>
                    <a:pt x="0" y="0"/>
                  </a:moveTo>
                  <a:lnTo>
                    <a:pt x="996314" y="0"/>
                  </a:lnTo>
                  <a:lnTo>
                    <a:pt x="996314" y="1448249"/>
                  </a:lnTo>
                  <a:lnTo>
                    <a:pt x="0" y="1448249"/>
                  </a:lnTo>
                  <a:lnTo>
                    <a:pt x="0" y="0"/>
                  </a:lnTo>
                  <a:close/>
                </a:path>
              </a:pathLst>
            </a:custGeom>
            <a:blipFill>
              <a:blip r:embed="rId12"/>
              <a:stretch>
                <a:fillRect l="-50659" r="-43154"/>
              </a:stretch>
            </a:blipFill>
          </p:spPr>
        </p:sp>
      </p:grpSp>
      <p:sp>
        <p:nvSpPr>
          <p:cNvPr id="21" name="Freeform 21"/>
          <p:cNvSpPr/>
          <p:nvPr/>
        </p:nvSpPr>
        <p:spPr>
          <a:xfrm>
            <a:off x="7801060" y="7445178"/>
            <a:ext cx="914450" cy="914450"/>
          </a:xfrm>
          <a:custGeom>
            <a:avLst/>
            <a:gdLst/>
            <a:ahLst/>
            <a:cxnLst/>
            <a:rect l="l" t="t" r="r" b="b"/>
            <a:pathLst>
              <a:path w="914450" h="914450">
                <a:moveTo>
                  <a:pt x="0" y="0"/>
                </a:moveTo>
                <a:lnTo>
                  <a:pt x="914450" y="0"/>
                </a:lnTo>
                <a:lnTo>
                  <a:pt x="914450" y="914450"/>
                </a:lnTo>
                <a:lnTo>
                  <a:pt x="0" y="914450"/>
                </a:lnTo>
                <a:lnTo>
                  <a:pt x="0" y="0"/>
                </a:lnTo>
                <a:close/>
              </a:path>
            </a:pathLst>
          </a:custGeom>
          <a:blipFill>
            <a:blip r:embed="rId8">
              <a:alphaModFix amt="44999"/>
              <a:extLst>
                <a:ext uri="{96DAC541-7B7A-43D3-8B79-37D633B846F1}">
                  <asvg:svgBlip xmlns:asvg="http://schemas.microsoft.com/office/drawing/2016/SVG/main" r:embed="rId9"/>
                </a:ext>
              </a:extLst>
            </a:blip>
            <a:stretch>
              <a:fillRect/>
            </a:stretch>
          </a:blipFill>
        </p:spPr>
      </p:sp>
      <p:sp>
        <p:nvSpPr>
          <p:cNvPr id="22" name="Freeform 22"/>
          <p:cNvSpPr/>
          <p:nvPr/>
        </p:nvSpPr>
        <p:spPr>
          <a:xfrm>
            <a:off x="7896019" y="7540137"/>
            <a:ext cx="724531" cy="724531"/>
          </a:xfrm>
          <a:custGeom>
            <a:avLst/>
            <a:gdLst/>
            <a:ahLst/>
            <a:cxnLst/>
            <a:rect l="l" t="t" r="r" b="b"/>
            <a:pathLst>
              <a:path w="724531" h="724531">
                <a:moveTo>
                  <a:pt x="0" y="0"/>
                </a:moveTo>
                <a:lnTo>
                  <a:pt x="724531" y="0"/>
                </a:lnTo>
                <a:lnTo>
                  <a:pt x="724531" y="724531"/>
                </a:lnTo>
                <a:lnTo>
                  <a:pt x="0" y="7245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3" name="TextBox 23"/>
          <p:cNvSpPr txBox="1"/>
          <p:nvPr/>
        </p:nvSpPr>
        <p:spPr>
          <a:xfrm>
            <a:off x="8956274" y="7748136"/>
            <a:ext cx="9446026" cy="437107"/>
          </a:xfrm>
          <a:prstGeom prst="rect">
            <a:avLst/>
          </a:prstGeom>
        </p:spPr>
        <p:txBody>
          <a:bodyPr wrap="square" lIns="0" tIns="0" rIns="0" bIns="0" rtlCol="0" anchor="t">
            <a:spAutoFit/>
          </a:bodyPr>
          <a:lstStyle/>
          <a:p>
            <a:pPr marL="0" lvl="0" indent="0" algn="l">
              <a:lnSpc>
                <a:spcPts val="3435"/>
              </a:lnSpc>
              <a:spcBef>
                <a:spcPct val="0"/>
              </a:spcBef>
            </a:pPr>
            <a:r>
              <a:rPr lang="en-US" sz="2863" b="1" dirty="0">
                <a:solidFill>
                  <a:srgbClr val="2A2E3A"/>
                </a:solidFill>
                <a:latin typeface="Klein Bold"/>
                <a:ea typeface="Klein Bold"/>
                <a:cs typeface="Klein Bold"/>
                <a:sym typeface="Klein Bold"/>
              </a:rPr>
              <a:t>Complete a mandatory 3-month internship abroad</a:t>
            </a:r>
          </a:p>
        </p:txBody>
      </p:sp>
      <p:sp>
        <p:nvSpPr>
          <p:cNvPr id="24" name="Freeform 24"/>
          <p:cNvSpPr/>
          <p:nvPr/>
        </p:nvSpPr>
        <p:spPr>
          <a:xfrm>
            <a:off x="7801060" y="8826353"/>
            <a:ext cx="914450" cy="914450"/>
          </a:xfrm>
          <a:custGeom>
            <a:avLst/>
            <a:gdLst/>
            <a:ahLst/>
            <a:cxnLst/>
            <a:rect l="l" t="t" r="r" b="b"/>
            <a:pathLst>
              <a:path w="914450" h="914450">
                <a:moveTo>
                  <a:pt x="0" y="0"/>
                </a:moveTo>
                <a:lnTo>
                  <a:pt x="914450" y="0"/>
                </a:lnTo>
                <a:lnTo>
                  <a:pt x="914450" y="914449"/>
                </a:lnTo>
                <a:lnTo>
                  <a:pt x="0" y="914449"/>
                </a:lnTo>
                <a:lnTo>
                  <a:pt x="0" y="0"/>
                </a:lnTo>
                <a:close/>
              </a:path>
            </a:pathLst>
          </a:custGeom>
          <a:blipFill>
            <a:blip r:embed="rId8">
              <a:alphaModFix amt="44999"/>
              <a:extLst>
                <a:ext uri="{96DAC541-7B7A-43D3-8B79-37D633B846F1}">
                  <asvg:svgBlip xmlns:asvg="http://schemas.microsoft.com/office/drawing/2016/SVG/main" r:embed="rId9"/>
                </a:ext>
              </a:extLst>
            </a:blip>
            <a:stretch>
              <a:fillRect/>
            </a:stretch>
          </a:blipFill>
        </p:spPr>
      </p:sp>
      <p:sp>
        <p:nvSpPr>
          <p:cNvPr id="25" name="Freeform 25"/>
          <p:cNvSpPr/>
          <p:nvPr/>
        </p:nvSpPr>
        <p:spPr>
          <a:xfrm>
            <a:off x="7896019" y="8921312"/>
            <a:ext cx="724531" cy="724531"/>
          </a:xfrm>
          <a:custGeom>
            <a:avLst/>
            <a:gdLst/>
            <a:ahLst/>
            <a:cxnLst/>
            <a:rect l="l" t="t" r="r" b="b"/>
            <a:pathLst>
              <a:path w="724531" h="724531">
                <a:moveTo>
                  <a:pt x="0" y="0"/>
                </a:moveTo>
                <a:lnTo>
                  <a:pt x="724531" y="0"/>
                </a:lnTo>
                <a:lnTo>
                  <a:pt x="724531" y="724531"/>
                </a:lnTo>
                <a:lnTo>
                  <a:pt x="0" y="7245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6" name="TextBox 26"/>
          <p:cNvSpPr txBox="1"/>
          <p:nvPr/>
        </p:nvSpPr>
        <p:spPr>
          <a:xfrm>
            <a:off x="9070574" y="8959690"/>
            <a:ext cx="9217426" cy="866775"/>
          </a:xfrm>
          <a:prstGeom prst="rect">
            <a:avLst/>
          </a:prstGeom>
        </p:spPr>
        <p:txBody>
          <a:bodyPr lIns="0" tIns="0" rIns="0" bIns="0" rtlCol="0" anchor="t">
            <a:spAutoFit/>
          </a:bodyPr>
          <a:lstStyle/>
          <a:p>
            <a:pPr marL="0" lvl="0" indent="0" algn="l">
              <a:lnSpc>
                <a:spcPts val="3435"/>
              </a:lnSpc>
              <a:spcBef>
                <a:spcPct val="0"/>
              </a:spcBef>
            </a:pPr>
            <a:r>
              <a:rPr lang="en-US" sz="2863" b="1">
                <a:solidFill>
                  <a:srgbClr val="2A2E3A"/>
                </a:solidFill>
                <a:latin typeface="Klein Bold"/>
                <a:ea typeface="Klein Bold"/>
                <a:cs typeface="Klein Bold"/>
                <a:sym typeface="Klein Bold"/>
              </a:rPr>
              <a:t>Submit research project to obtain funding from external sources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980476" y="-2577246"/>
            <a:ext cx="13960430" cy="13960430"/>
          </a:xfrm>
          <a:custGeom>
            <a:avLst/>
            <a:gdLst/>
            <a:ahLst/>
            <a:cxnLst/>
            <a:rect l="l" t="t" r="r" b="b"/>
            <a:pathLst>
              <a:path w="13960430" h="13960430">
                <a:moveTo>
                  <a:pt x="0" y="0"/>
                </a:moveTo>
                <a:lnTo>
                  <a:pt x="13960430" y="0"/>
                </a:lnTo>
                <a:lnTo>
                  <a:pt x="13960430" y="13960430"/>
                </a:lnTo>
                <a:lnTo>
                  <a:pt x="0" y="13960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075204" y="376554"/>
            <a:ext cx="914450" cy="914450"/>
          </a:xfrm>
          <a:custGeom>
            <a:avLst/>
            <a:gdLst/>
            <a:ahLst/>
            <a:cxnLst/>
            <a:rect l="l" t="t" r="r" b="b"/>
            <a:pathLst>
              <a:path w="914450" h="914450">
                <a:moveTo>
                  <a:pt x="0" y="0"/>
                </a:moveTo>
                <a:lnTo>
                  <a:pt x="914450" y="0"/>
                </a:lnTo>
                <a:lnTo>
                  <a:pt x="914450" y="914450"/>
                </a:lnTo>
                <a:lnTo>
                  <a:pt x="0" y="914450"/>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sp>
      <p:sp>
        <p:nvSpPr>
          <p:cNvPr id="4" name="Freeform 4"/>
          <p:cNvSpPr/>
          <p:nvPr/>
        </p:nvSpPr>
        <p:spPr>
          <a:xfrm>
            <a:off x="7170163" y="471513"/>
            <a:ext cx="724531" cy="724531"/>
          </a:xfrm>
          <a:custGeom>
            <a:avLst/>
            <a:gdLst/>
            <a:ahLst/>
            <a:cxnLst/>
            <a:rect l="l" t="t" r="r" b="b"/>
            <a:pathLst>
              <a:path w="724531" h="724531">
                <a:moveTo>
                  <a:pt x="0" y="0"/>
                </a:moveTo>
                <a:lnTo>
                  <a:pt x="724532" y="0"/>
                </a:lnTo>
                <a:lnTo>
                  <a:pt x="724532" y="724532"/>
                </a:lnTo>
                <a:lnTo>
                  <a:pt x="0" y="7245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7075204" y="1664708"/>
            <a:ext cx="914450" cy="914450"/>
          </a:xfrm>
          <a:custGeom>
            <a:avLst/>
            <a:gdLst/>
            <a:ahLst/>
            <a:cxnLst/>
            <a:rect l="l" t="t" r="r" b="b"/>
            <a:pathLst>
              <a:path w="914450" h="914450">
                <a:moveTo>
                  <a:pt x="0" y="0"/>
                </a:moveTo>
                <a:lnTo>
                  <a:pt x="914450" y="0"/>
                </a:lnTo>
                <a:lnTo>
                  <a:pt x="914450" y="914450"/>
                </a:lnTo>
                <a:lnTo>
                  <a:pt x="0" y="914450"/>
                </a:lnTo>
                <a:lnTo>
                  <a:pt x="0" y="0"/>
                </a:lnTo>
                <a:close/>
              </a:path>
            </a:pathLst>
          </a:custGeom>
          <a:blipFill>
            <a:blip r:embed="rId8">
              <a:alphaModFix amt="44999"/>
              <a:extLst>
                <a:ext uri="{96DAC541-7B7A-43D3-8B79-37D633B846F1}">
                  <asvg:svgBlip xmlns:asvg="http://schemas.microsoft.com/office/drawing/2016/SVG/main" r:embed="rId9"/>
                </a:ext>
              </a:extLst>
            </a:blip>
            <a:stretch>
              <a:fillRect/>
            </a:stretch>
          </a:blipFill>
        </p:spPr>
      </p:sp>
      <p:sp>
        <p:nvSpPr>
          <p:cNvPr id="6" name="Freeform 6"/>
          <p:cNvSpPr/>
          <p:nvPr/>
        </p:nvSpPr>
        <p:spPr>
          <a:xfrm>
            <a:off x="7170163" y="1759667"/>
            <a:ext cx="724531" cy="724531"/>
          </a:xfrm>
          <a:custGeom>
            <a:avLst/>
            <a:gdLst/>
            <a:ahLst/>
            <a:cxnLst/>
            <a:rect l="l" t="t" r="r" b="b"/>
            <a:pathLst>
              <a:path w="724531" h="724531">
                <a:moveTo>
                  <a:pt x="0" y="0"/>
                </a:moveTo>
                <a:lnTo>
                  <a:pt x="724532" y="0"/>
                </a:lnTo>
                <a:lnTo>
                  <a:pt x="724532" y="724532"/>
                </a:lnTo>
                <a:lnTo>
                  <a:pt x="0" y="7245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7075204" y="2950633"/>
            <a:ext cx="914450" cy="914450"/>
          </a:xfrm>
          <a:custGeom>
            <a:avLst/>
            <a:gdLst/>
            <a:ahLst/>
            <a:cxnLst/>
            <a:rect l="l" t="t" r="r" b="b"/>
            <a:pathLst>
              <a:path w="914450" h="914450">
                <a:moveTo>
                  <a:pt x="0" y="0"/>
                </a:moveTo>
                <a:lnTo>
                  <a:pt x="914450" y="0"/>
                </a:lnTo>
                <a:lnTo>
                  <a:pt x="914450" y="914450"/>
                </a:lnTo>
                <a:lnTo>
                  <a:pt x="0" y="914450"/>
                </a:lnTo>
                <a:lnTo>
                  <a:pt x="0" y="0"/>
                </a:lnTo>
                <a:close/>
              </a:path>
            </a:pathLst>
          </a:custGeom>
          <a:blipFill>
            <a:blip r:embed="rId8">
              <a:alphaModFix amt="44999"/>
              <a:extLst>
                <a:ext uri="{96DAC541-7B7A-43D3-8B79-37D633B846F1}">
                  <asvg:svgBlip xmlns:asvg="http://schemas.microsoft.com/office/drawing/2016/SVG/main" r:embed="rId9"/>
                </a:ext>
              </a:extLst>
            </a:blip>
            <a:stretch>
              <a:fillRect/>
            </a:stretch>
          </a:blipFill>
        </p:spPr>
      </p:sp>
      <p:sp>
        <p:nvSpPr>
          <p:cNvPr id="8" name="Freeform 8"/>
          <p:cNvSpPr/>
          <p:nvPr/>
        </p:nvSpPr>
        <p:spPr>
          <a:xfrm>
            <a:off x="7170163" y="3045592"/>
            <a:ext cx="724531" cy="724531"/>
          </a:xfrm>
          <a:custGeom>
            <a:avLst/>
            <a:gdLst/>
            <a:ahLst/>
            <a:cxnLst/>
            <a:rect l="l" t="t" r="r" b="b"/>
            <a:pathLst>
              <a:path w="724531" h="724531">
                <a:moveTo>
                  <a:pt x="0" y="0"/>
                </a:moveTo>
                <a:lnTo>
                  <a:pt x="724532" y="0"/>
                </a:lnTo>
                <a:lnTo>
                  <a:pt x="724532" y="724532"/>
                </a:lnTo>
                <a:lnTo>
                  <a:pt x="0" y="7245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7075204" y="4155480"/>
            <a:ext cx="914450" cy="914450"/>
          </a:xfrm>
          <a:custGeom>
            <a:avLst/>
            <a:gdLst/>
            <a:ahLst/>
            <a:cxnLst/>
            <a:rect l="l" t="t" r="r" b="b"/>
            <a:pathLst>
              <a:path w="914450" h="914450">
                <a:moveTo>
                  <a:pt x="0" y="0"/>
                </a:moveTo>
                <a:lnTo>
                  <a:pt x="914450" y="0"/>
                </a:lnTo>
                <a:lnTo>
                  <a:pt x="914450" y="914450"/>
                </a:lnTo>
                <a:lnTo>
                  <a:pt x="0" y="914450"/>
                </a:lnTo>
                <a:lnTo>
                  <a:pt x="0" y="0"/>
                </a:lnTo>
                <a:close/>
              </a:path>
            </a:pathLst>
          </a:custGeom>
          <a:blipFill>
            <a:blip r:embed="rId8">
              <a:alphaModFix amt="44999"/>
              <a:extLst>
                <a:ext uri="{96DAC541-7B7A-43D3-8B79-37D633B846F1}">
                  <asvg:svgBlip xmlns:asvg="http://schemas.microsoft.com/office/drawing/2016/SVG/main" r:embed="rId9"/>
                </a:ext>
              </a:extLst>
            </a:blip>
            <a:stretch>
              <a:fillRect/>
            </a:stretch>
          </a:blipFill>
        </p:spPr>
      </p:sp>
      <p:sp>
        <p:nvSpPr>
          <p:cNvPr id="10" name="Freeform 10"/>
          <p:cNvSpPr/>
          <p:nvPr/>
        </p:nvSpPr>
        <p:spPr>
          <a:xfrm>
            <a:off x="7170163" y="4250440"/>
            <a:ext cx="724531" cy="724531"/>
          </a:xfrm>
          <a:custGeom>
            <a:avLst/>
            <a:gdLst/>
            <a:ahLst/>
            <a:cxnLst/>
            <a:rect l="l" t="t" r="r" b="b"/>
            <a:pathLst>
              <a:path w="724531" h="724531">
                <a:moveTo>
                  <a:pt x="0" y="0"/>
                </a:moveTo>
                <a:lnTo>
                  <a:pt x="724532" y="0"/>
                </a:lnTo>
                <a:lnTo>
                  <a:pt x="724532" y="724531"/>
                </a:lnTo>
                <a:lnTo>
                  <a:pt x="0" y="7245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7075204" y="5355680"/>
            <a:ext cx="914450" cy="914450"/>
          </a:xfrm>
          <a:custGeom>
            <a:avLst/>
            <a:gdLst/>
            <a:ahLst/>
            <a:cxnLst/>
            <a:rect l="l" t="t" r="r" b="b"/>
            <a:pathLst>
              <a:path w="914450" h="914450">
                <a:moveTo>
                  <a:pt x="0" y="0"/>
                </a:moveTo>
                <a:lnTo>
                  <a:pt x="914450" y="0"/>
                </a:lnTo>
                <a:lnTo>
                  <a:pt x="914450" y="914450"/>
                </a:lnTo>
                <a:lnTo>
                  <a:pt x="0" y="914450"/>
                </a:lnTo>
                <a:lnTo>
                  <a:pt x="0" y="0"/>
                </a:lnTo>
                <a:close/>
              </a:path>
            </a:pathLst>
          </a:custGeom>
          <a:blipFill>
            <a:blip r:embed="rId8">
              <a:alphaModFix amt="44999"/>
              <a:extLst>
                <a:ext uri="{96DAC541-7B7A-43D3-8B79-37D633B846F1}">
                  <asvg:svgBlip xmlns:asvg="http://schemas.microsoft.com/office/drawing/2016/SVG/main" r:embed="rId9"/>
                </a:ext>
              </a:extLst>
            </a:blip>
            <a:stretch>
              <a:fillRect/>
            </a:stretch>
          </a:blipFill>
        </p:spPr>
      </p:sp>
      <p:sp>
        <p:nvSpPr>
          <p:cNvPr id="12" name="Freeform 12"/>
          <p:cNvSpPr/>
          <p:nvPr/>
        </p:nvSpPr>
        <p:spPr>
          <a:xfrm>
            <a:off x="7170163" y="5450639"/>
            <a:ext cx="724531" cy="724531"/>
          </a:xfrm>
          <a:custGeom>
            <a:avLst/>
            <a:gdLst/>
            <a:ahLst/>
            <a:cxnLst/>
            <a:rect l="l" t="t" r="r" b="b"/>
            <a:pathLst>
              <a:path w="724531" h="724531">
                <a:moveTo>
                  <a:pt x="0" y="0"/>
                </a:moveTo>
                <a:lnTo>
                  <a:pt x="724532" y="0"/>
                </a:lnTo>
                <a:lnTo>
                  <a:pt x="724532" y="724532"/>
                </a:lnTo>
                <a:lnTo>
                  <a:pt x="0" y="7245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8990171" y="6526920"/>
            <a:ext cx="3023689" cy="3639860"/>
          </a:xfrm>
          <a:custGeom>
            <a:avLst/>
            <a:gdLst/>
            <a:ahLst/>
            <a:cxnLst/>
            <a:rect l="l" t="t" r="r" b="b"/>
            <a:pathLst>
              <a:path w="3023689" h="3639860">
                <a:moveTo>
                  <a:pt x="0" y="0"/>
                </a:moveTo>
                <a:lnTo>
                  <a:pt x="3023689" y="0"/>
                </a:lnTo>
                <a:lnTo>
                  <a:pt x="3023689" y="3639860"/>
                </a:lnTo>
                <a:lnTo>
                  <a:pt x="0" y="3639860"/>
                </a:lnTo>
                <a:lnTo>
                  <a:pt x="0" y="0"/>
                </a:lnTo>
                <a:close/>
              </a:path>
            </a:pathLst>
          </a:custGeom>
          <a:blipFill>
            <a:blip r:embed="rId10"/>
            <a:stretch>
              <a:fillRect/>
            </a:stretch>
          </a:blipFill>
        </p:spPr>
      </p:sp>
      <p:sp>
        <p:nvSpPr>
          <p:cNvPr id="14" name="Freeform 14"/>
          <p:cNvSpPr/>
          <p:nvPr/>
        </p:nvSpPr>
        <p:spPr>
          <a:xfrm>
            <a:off x="12188161" y="6556999"/>
            <a:ext cx="4546986" cy="3539452"/>
          </a:xfrm>
          <a:custGeom>
            <a:avLst/>
            <a:gdLst/>
            <a:ahLst/>
            <a:cxnLst/>
            <a:rect l="l" t="t" r="r" b="b"/>
            <a:pathLst>
              <a:path w="4546986" h="3539452">
                <a:moveTo>
                  <a:pt x="0" y="0"/>
                </a:moveTo>
                <a:lnTo>
                  <a:pt x="4546985" y="0"/>
                </a:lnTo>
                <a:lnTo>
                  <a:pt x="4546985" y="3539452"/>
                </a:lnTo>
                <a:lnTo>
                  <a:pt x="0" y="3539452"/>
                </a:lnTo>
                <a:lnTo>
                  <a:pt x="0" y="0"/>
                </a:lnTo>
                <a:close/>
              </a:path>
            </a:pathLst>
          </a:custGeom>
          <a:blipFill>
            <a:blip r:embed="rId11"/>
            <a:stretch>
              <a:fillRect/>
            </a:stretch>
          </a:blipFill>
        </p:spPr>
      </p:sp>
      <p:sp>
        <p:nvSpPr>
          <p:cNvPr id="15" name="TextBox 15"/>
          <p:cNvSpPr txBox="1"/>
          <p:nvPr/>
        </p:nvSpPr>
        <p:spPr>
          <a:xfrm>
            <a:off x="277768" y="5069930"/>
            <a:ext cx="5534402" cy="2117725"/>
          </a:xfrm>
          <a:prstGeom prst="rect">
            <a:avLst/>
          </a:prstGeom>
        </p:spPr>
        <p:txBody>
          <a:bodyPr lIns="0" tIns="0" rIns="0" bIns="0" rtlCol="0" anchor="t">
            <a:spAutoFit/>
          </a:bodyPr>
          <a:lstStyle/>
          <a:p>
            <a:pPr algn="l">
              <a:lnSpc>
                <a:spcPts val="8450"/>
              </a:lnSpc>
            </a:pPr>
            <a:r>
              <a:rPr lang="en-US" sz="6500" b="1" dirty="0">
                <a:solidFill>
                  <a:srgbClr val="718BAB"/>
                </a:solidFill>
                <a:latin typeface="Klein Bold"/>
                <a:ea typeface="Klein Bold"/>
                <a:cs typeface="Klein Bold"/>
                <a:sym typeface="Klein Bold"/>
              </a:rPr>
              <a:t>How to apply </a:t>
            </a:r>
          </a:p>
        </p:txBody>
      </p:sp>
      <p:sp>
        <p:nvSpPr>
          <p:cNvPr id="16" name="TextBox 16"/>
          <p:cNvSpPr txBox="1"/>
          <p:nvPr/>
        </p:nvSpPr>
        <p:spPr>
          <a:xfrm>
            <a:off x="8429364" y="581366"/>
            <a:ext cx="7931118" cy="485775"/>
          </a:xfrm>
          <a:prstGeom prst="rect">
            <a:avLst/>
          </a:prstGeom>
        </p:spPr>
        <p:txBody>
          <a:bodyPr lIns="0" tIns="0" rIns="0" bIns="0" rtlCol="0" anchor="t">
            <a:spAutoFit/>
          </a:bodyPr>
          <a:lstStyle/>
          <a:p>
            <a:pPr marL="0" lvl="0" indent="0" algn="l">
              <a:lnSpc>
                <a:spcPts val="3675"/>
              </a:lnSpc>
              <a:spcBef>
                <a:spcPct val="0"/>
              </a:spcBef>
            </a:pPr>
            <a:r>
              <a:rPr lang="en-US" sz="3063" b="1">
                <a:solidFill>
                  <a:srgbClr val="2A2E3A"/>
                </a:solidFill>
                <a:latin typeface="Klein Bold"/>
                <a:ea typeface="Klein Bold"/>
                <a:cs typeface="Klein Bold"/>
                <a:sym typeface="Klein Bold"/>
              </a:rPr>
              <a:t>Select scientific discipline(s)</a:t>
            </a:r>
          </a:p>
        </p:txBody>
      </p:sp>
      <p:sp>
        <p:nvSpPr>
          <p:cNvPr id="17" name="TextBox 17"/>
          <p:cNvSpPr txBox="1"/>
          <p:nvPr/>
        </p:nvSpPr>
        <p:spPr>
          <a:xfrm>
            <a:off x="8429364" y="2993212"/>
            <a:ext cx="7517595" cy="485775"/>
          </a:xfrm>
          <a:prstGeom prst="rect">
            <a:avLst/>
          </a:prstGeom>
        </p:spPr>
        <p:txBody>
          <a:bodyPr lIns="0" tIns="0" rIns="0" bIns="0" rtlCol="0" anchor="t">
            <a:spAutoFit/>
          </a:bodyPr>
          <a:lstStyle/>
          <a:p>
            <a:pPr marL="0" lvl="0" indent="0" algn="l">
              <a:lnSpc>
                <a:spcPts val="3675"/>
              </a:lnSpc>
              <a:spcBef>
                <a:spcPct val="0"/>
              </a:spcBef>
            </a:pPr>
            <a:r>
              <a:rPr lang="en-US" sz="3063" b="1">
                <a:solidFill>
                  <a:srgbClr val="2A2E3A"/>
                </a:solidFill>
                <a:latin typeface="Klein Bold"/>
                <a:ea typeface="Klein Bold"/>
                <a:cs typeface="Klein Bold"/>
                <a:sym typeface="Klein Bold"/>
              </a:rPr>
              <a:t>Prepare Description of research plan </a:t>
            </a:r>
          </a:p>
        </p:txBody>
      </p:sp>
      <p:sp>
        <p:nvSpPr>
          <p:cNvPr id="18" name="TextBox 18"/>
          <p:cNvSpPr txBox="1"/>
          <p:nvPr/>
        </p:nvSpPr>
        <p:spPr>
          <a:xfrm>
            <a:off x="8429364" y="1835867"/>
            <a:ext cx="8820849" cy="485775"/>
          </a:xfrm>
          <a:prstGeom prst="rect">
            <a:avLst/>
          </a:prstGeom>
        </p:spPr>
        <p:txBody>
          <a:bodyPr lIns="0" tIns="0" rIns="0" bIns="0" rtlCol="0" anchor="t">
            <a:spAutoFit/>
          </a:bodyPr>
          <a:lstStyle/>
          <a:p>
            <a:pPr marL="0" lvl="0" indent="0" algn="l">
              <a:lnSpc>
                <a:spcPts val="3675"/>
              </a:lnSpc>
              <a:spcBef>
                <a:spcPct val="0"/>
              </a:spcBef>
            </a:pPr>
            <a:r>
              <a:rPr lang="en-US" sz="3063" b="1">
                <a:solidFill>
                  <a:srgbClr val="2A2E3A"/>
                </a:solidFill>
                <a:latin typeface="Klein Bold"/>
                <a:ea typeface="Klein Bold"/>
                <a:cs typeface="Klein Bold"/>
                <a:sym typeface="Klein Bold"/>
              </a:rPr>
              <a:t>Find  the prospective supervisor from ULSL</a:t>
            </a:r>
          </a:p>
        </p:txBody>
      </p:sp>
      <p:sp>
        <p:nvSpPr>
          <p:cNvPr id="19" name="TextBox 19"/>
          <p:cNvSpPr txBox="1"/>
          <p:nvPr/>
        </p:nvSpPr>
        <p:spPr>
          <a:xfrm>
            <a:off x="173590" y="2820416"/>
            <a:ext cx="6044810" cy="2154555"/>
          </a:xfrm>
          <a:prstGeom prst="rect">
            <a:avLst/>
          </a:prstGeom>
        </p:spPr>
        <p:txBody>
          <a:bodyPr lIns="0" tIns="0" rIns="0" bIns="0" rtlCol="0" anchor="t">
            <a:spAutoFit/>
          </a:bodyPr>
          <a:lstStyle/>
          <a:p>
            <a:pPr algn="l">
              <a:lnSpc>
                <a:spcPts val="8580"/>
              </a:lnSpc>
            </a:pPr>
            <a:r>
              <a:rPr lang="en-US" sz="6600" b="1">
                <a:solidFill>
                  <a:srgbClr val="2A2E3A"/>
                </a:solidFill>
                <a:latin typeface="Klein Bold"/>
                <a:ea typeface="Klein Bold"/>
                <a:cs typeface="Klein Bold"/>
                <a:sym typeface="Klein Bold"/>
              </a:rPr>
              <a:t>PhD students</a:t>
            </a:r>
          </a:p>
          <a:p>
            <a:pPr algn="l">
              <a:lnSpc>
                <a:spcPts val="8580"/>
              </a:lnSpc>
            </a:pPr>
            <a:r>
              <a:rPr lang="en-US" sz="6600" b="1">
                <a:solidFill>
                  <a:srgbClr val="2A2E3A"/>
                </a:solidFill>
                <a:latin typeface="Klein Bold"/>
                <a:ea typeface="Klein Bold"/>
                <a:cs typeface="Klein Bold"/>
                <a:sym typeface="Klein Bold"/>
              </a:rPr>
              <a:t>candidates</a:t>
            </a:r>
          </a:p>
        </p:txBody>
      </p:sp>
      <p:sp>
        <p:nvSpPr>
          <p:cNvPr id="20" name="TextBox 20"/>
          <p:cNvSpPr txBox="1"/>
          <p:nvPr/>
        </p:nvSpPr>
        <p:spPr>
          <a:xfrm>
            <a:off x="8429364" y="4355402"/>
            <a:ext cx="9858636" cy="485775"/>
          </a:xfrm>
          <a:prstGeom prst="rect">
            <a:avLst/>
          </a:prstGeom>
        </p:spPr>
        <p:txBody>
          <a:bodyPr lIns="0" tIns="0" rIns="0" bIns="0" rtlCol="0" anchor="t">
            <a:spAutoFit/>
          </a:bodyPr>
          <a:lstStyle/>
          <a:p>
            <a:pPr marL="0" lvl="0" indent="0" algn="l">
              <a:lnSpc>
                <a:spcPts val="3675"/>
              </a:lnSpc>
              <a:spcBef>
                <a:spcPct val="0"/>
              </a:spcBef>
            </a:pPr>
            <a:r>
              <a:rPr lang="en-US" sz="3063" b="1" dirty="0">
                <a:solidFill>
                  <a:srgbClr val="2A2E3A"/>
                </a:solidFill>
                <a:latin typeface="Klein Bold"/>
                <a:ea typeface="Klein Bold"/>
                <a:cs typeface="Klein Bold"/>
                <a:sym typeface="Klein Bold"/>
              </a:rPr>
              <a:t>Submit documents via on-line registration system</a:t>
            </a:r>
          </a:p>
        </p:txBody>
      </p:sp>
      <p:sp>
        <p:nvSpPr>
          <p:cNvPr id="21" name="TextBox 21"/>
          <p:cNvSpPr txBox="1"/>
          <p:nvPr/>
        </p:nvSpPr>
        <p:spPr>
          <a:xfrm>
            <a:off x="8361357" y="5445824"/>
            <a:ext cx="9400462" cy="952500"/>
          </a:xfrm>
          <a:prstGeom prst="rect">
            <a:avLst/>
          </a:prstGeom>
        </p:spPr>
        <p:txBody>
          <a:bodyPr lIns="0" tIns="0" rIns="0" bIns="0" rtlCol="0" anchor="t">
            <a:spAutoFit/>
          </a:bodyPr>
          <a:lstStyle/>
          <a:p>
            <a:pPr algn="l">
              <a:lnSpc>
                <a:spcPts val="3675"/>
              </a:lnSpc>
            </a:pPr>
            <a:r>
              <a:rPr lang="en-US" sz="3063" b="1" dirty="0">
                <a:solidFill>
                  <a:srgbClr val="2A2E3A"/>
                </a:solidFill>
                <a:latin typeface="Klein Bold"/>
                <a:ea typeface="Klein Bold"/>
                <a:cs typeface="Klein Bold"/>
                <a:sym typeface="Klein Bold"/>
              </a:rPr>
              <a:t>Participate in on-line recruitments interviews</a:t>
            </a:r>
          </a:p>
          <a:p>
            <a:pPr marL="0" lvl="0" indent="0" algn="l">
              <a:lnSpc>
                <a:spcPts val="3675"/>
              </a:lnSpc>
              <a:spcBef>
                <a:spcPct val="0"/>
              </a:spcBef>
            </a:pPr>
            <a:endParaRPr lang="en-US" sz="3063" b="1" dirty="0">
              <a:solidFill>
                <a:srgbClr val="2A2E3A"/>
              </a:solidFill>
              <a:latin typeface="Klein Bold"/>
              <a:ea typeface="Klein Bold"/>
              <a:cs typeface="Klein Bold"/>
              <a:sym typeface="Klein Bold"/>
            </a:endParaRPr>
          </a:p>
        </p:txBody>
      </p:sp>
      <p:grpSp>
        <p:nvGrpSpPr>
          <p:cNvPr id="22" name="Group 22"/>
          <p:cNvGrpSpPr/>
          <p:nvPr/>
        </p:nvGrpSpPr>
        <p:grpSpPr>
          <a:xfrm>
            <a:off x="-261" y="9170734"/>
            <a:ext cx="7812016" cy="1086187"/>
            <a:chOff x="0" y="0"/>
            <a:chExt cx="10416021" cy="1448249"/>
          </a:xfrm>
        </p:grpSpPr>
        <p:sp>
          <p:nvSpPr>
            <p:cNvPr id="23" name="Freeform 23"/>
            <p:cNvSpPr/>
            <p:nvPr/>
          </p:nvSpPr>
          <p:spPr>
            <a:xfrm>
              <a:off x="0" y="48355"/>
              <a:ext cx="4987841" cy="1136119"/>
            </a:xfrm>
            <a:custGeom>
              <a:avLst/>
              <a:gdLst/>
              <a:ahLst/>
              <a:cxnLst/>
              <a:rect l="l" t="t" r="r" b="b"/>
              <a:pathLst>
                <a:path w="4987841" h="1136119">
                  <a:moveTo>
                    <a:pt x="0" y="0"/>
                  </a:moveTo>
                  <a:lnTo>
                    <a:pt x="4987841" y="0"/>
                  </a:lnTo>
                  <a:lnTo>
                    <a:pt x="4987841" y="1136119"/>
                  </a:lnTo>
                  <a:lnTo>
                    <a:pt x="0" y="1136119"/>
                  </a:lnTo>
                  <a:lnTo>
                    <a:pt x="0" y="0"/>
                  </a:lnTo>
                  <a:close/>
                </a:path>
              </a:pathLst>
            </a:custGeom>
            <a:blipFill>
              <a:blip r:embed="rId12"/>
              <a:stretch>
                <a:fillRect/>
              </a:stretch>
            </a:blipFill>
          </p:spPr>
        </p:sp>
        <p:sp>
          <p:nvSpPr>
            <p:cNvPr id="24" name="Freeform 24"/>
            <p:cNvSpPr/>
            <p:nvPr/>
          </p:nvSpPr>
          <p:spPr>
            <a:xfrm>
              <a:off x="5046897" y="92453"/>
              <a:ext cx="4532174" cy="1263344"/>
            </a:xfrm>
            <a:custGeom>
              <a:avLst/>
              <a:gdLst/>
              <a:ahLst/>
              <a:cxnLst/>
              <a:rect l="l" t="t" r="r" b="b"/>
              <a:pathLst>
                <a:path w="4532174" h="1263344">
                  <a:moveTo>
                    <a:pt x="0" y="0"/>
                  </a:moveTo>
                  <a:lnTo>
                    <a:pt x="4532175" y="0"/>
                  </a:lnTo>
                  <a:lnTo>
                    <a:pt x="4532175" y="1263343"/>
                  </a:lnTo>
                  <a:lnTo>
                    <a:pt x="0" y="1263343"/>
                  </a:lnTo>
                  <a:lnTo>
                    <a:pt x="0" y="0"/>
                  </a:lnTo>
                  <a:close/>
                </a:path>
              </a:pathLst>
            </a:custGeom>
            <a:blipFill>
              <a:blip r:embed="rId13"/>
              <a:stretch>
                <a:fillRect/>
              </a:stretch>
            </a:blipFill>
          </p:spPr>
        </p:sp>
        <p:sp>
          <p:nvSpPr>
            <p:cNvPr id="25" name="Freeform 25"/>
            <p:cNvSpPr/>
            <p:nvPr/>
          </p:nvSpPr>
          <p:spPr>
            <a:xfrm>
              <a:off x="9419707" y="0"/>
              <a:ext cx="996313" cy="1448249"/>
            </a:xfrm>
            <a:custGeom>
              <a:avLst/>
              <a:gdLst/>
              <a:ahLst/>
              <a:cxnLst/>
              <a:rect l="l" t="t" r="r" b="b"/>
              <a:pathLst>
                <a:path w="996313" h="1448249">
                  <a:moveTo>
                    <a:pt x="0" y="0"/>
                  </a:moveTo>
                  <a:lnTo>
                    <a:pt x="996314" y="0"/>
                  </a:lnTo>
                  <a:lnTo>
                    <a:pt x="996314" y="1448249"/>
                  </a:lnTo>
                  <a:lnTo>
                    <a:pt x="0" y="1448249"/>
                  </a:lnTo>
                  <a:lnTo>
                    <a:pt x="0" y="0"/>
                  </a:lnTo>
                  <a:close/>
                </a:path>
              </a:pathLst>
            </a:custGeom>
            <a:blipFill>
              <a:blip r:embed="rId14"/>
              <a:stretch>
                <a:fillRect l="-50659" r="-43154"/>
              </a:stretch>
            </a:blipFill>
          </p:spPr>
        </p:sp>
      </p:grpSp>
      <p:pic>
        <p:nvPicPr>
          <p:cNvPr id="26" name="Picture 2" descr="Obraz zawierający tekst, zrzut ekranu, kwadrat, Czcionka&#10;&#10;Opis wygenerowany automatycznie">
            <a:extLst>
              <a:ext uri="{FF2B5EF4-FFF2-40B4-BE49-F238E27FC236}">
                <a16:creationId xmlns:a16="http://schemas.microsoft.com/office/drawing/2014/main" id="{AE2520BF-DF5B-4C3F-ADCF-860A0F250B4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70130" y="5030274"/>
            <a:ext cx="2735523" cy="33958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31CB2-1652-E51A-4E58-BB6902D7226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B931416-BF47-5890-1738-852C1E852416}"/>
              </a:ext>
            </a:extLst>
          </p:cNvPr>
          <p:cNvGrpSpPr/>
          <p:nvPr/>
        </p:nvGrpSpPr>
        <p:grpSpPr>
          <a:xfrm>
            <a:off x="3505200" y="212240"/>
            <a:ext cx="10568984" cy="1469517"/>
            <a:chOff x="0" y="0"/>
            <a:chExt cx="14091979" cy="1959356"/>
          </a:xfrm>
        </p:grpSpPr>
        <p:sp>
          <p:nvSpPr>
            <p:cNvPr id="3" name="Freeform 3">
              <a:extLst>
                <a:ext uri="{FF2B5EF4-FFF2-40B4-BE49-F238E27FC236}">
                  <a16:creationId xmlns:a16="http://schemas.microsoft.com/office/drawing/2014/main" id="{EB61004A-A837-EBEE-7614-CE2028BC5F66}"/>
                </a:ext>
              </a:extLst>
            </p:cNvPr>
            <p:cNvSpPr/>
            <p:nvPr/>
          </p:nvSpPr>
          <p:spPr>
            <a:xfrm>
              <a:off x="0" y="65420"/>
              <a:ext cx="6748119" cy="1537071"/>
            </a:xfrm>
            <a:custGeom>
              <a:avLst/>
              <a:gdLst/>
              <a:ahLst/>
              <a:cxnLst/>
              <a:rect l="l" t="t" r="r" b="b"/>
              <a:pathLst>
                <a:path w="6748119" h="1537071">
                  <a:moveTo>
                    <a:pt x="0" y="0"/>
                  </a:moveTo>
                  <a:lnTo>
                    <a:pt x="6748119" y="0"/>
                  </a:lnTo>
                  <a:lnTo>
                    <a:pt x="6748119" y="1537071"/>
                  </a:lnTo>
                  <a:lnTo>
                    <a:pt x="0" y="1537071"/>
                  </a:lnTo>
                  <a:lnTo>
                    <a:pt x="0" y="0"/>
                  </a:lnTo>
                  <a:close/>
                </a:path>
              </a:pathLst>
            </a:custGeom>
            <a:blipFill>
              <a:blip r:embed="rId2"/>
              <a:stretch>
                <a:fillRect/>
              </a:stretch>
            </a:blipFill>
          </p:spPr>
        </p:sp>
        <p:sp>
          <p:nvSpPr>
            <p:cNvPr id="4" name="Freeform 4">
              <a:extLst>
                <a:ext uri="{FF2B5EF4-FFF2-40B4-BE49-F238E27FC236}">
                  <a16:creationId xmlns:a16="http://schemas.microsoft.com/office/drawing/2014/main" id="{E8C92401-7D19-2AFF-891B-3BD9F6405475}"/>
                </a:ext>
              </a:extLst>
            </p:cNvPr>
            <p:cNvSpPr/>
            <p:nvPr/>
          </p:nvSpPr>
          <p:spPr>
            <a:xfrm>
              <a:off x="6828017" y="125080"/>
              <a:ext cx="6131642" cy="1709195"/>
            </a:xfrm>
            <a:custGeom>
              <a:avLst/>
              <a:gdLst/>
              <a:ahLst/>
              <a:cxnLst/>
              <a:rect l="l" t="t" r="r" b="b"/>
              <a:pathLst>
                <a:path w="6131642" h="1709195">
                  <a:moveTo>
                    <a:pt x="0" y="0"/>
                  </a:moveTo>
                  <a:lnTo>
                    <a:pt x="6131642" y="0"/>
                  </a:lnTo>
                  <a:lnTo>
                    <a:pt x="6131642" y="1709195"/>
                  </a:lnTo>
                  <a:lnTo>
                    <a:pt x="0" y="1709195"/>
                  </a:lnTo>
                  <a:lnTo>
                    <a:pt x="0" y="0"/>
                  </a:lnTo>
                  <a:close/>
                </a:path>
              </a:pathLst>
            </a:custGeom>
            <a:blipFill>
              <a:blip r:embed="rId3"/>
              <a:stretch>
                <a:fillRect/>
              </a:stretch>
            </a:blipFill>
          </p:spPr>
        </p:sp>
        <p:sp>
          <p:nvSpPr>
            <p:cNvPr id="5" name="Freeform 5">
              <a:extLst>
                <a:ext uri="{FF2B5EF4-FFF2-40B4-BE49-F238E27FC236}">
                  <a16:creationId xmlns:a16="http://schemas.microsoft.com/office/drawing/2014/main" id="{3E1D49BB-BCF9-6FE6-D9D8-1CBC06383F2B}"/>
                </a:ext>
              </a:extLst>
            </p:cNvPr>
            <p:cNvSpPr/>
            <p:nvPr/>
          </p:nvSpPr>
          <p:spPr>
            <a:xfrm>
              <a:off x="12744053" y="0"/>
              <a:ext cx="1347926" cy="1959356"/>
            </a:xfrm>
            <a:custGeom>
              <a:avLst/>
              <a:gdLst/>
              <a:ahLst/>
              <a:cxnLst/>
              <a:rect l="l" t="t" r="r" b="b"/>
              <a:pathLst>
                <a:path w="1347926" h="1959356">
                  <a:moveTo>
                    <a:pt x="0" y="0"/>
                  </a:moveTo>
                  <a:lnTo>
                    <a:pt x="1347926" y="0"/>
                  </a:lnTo>
                  <a:lnTo>
                    <a:pt x="1347926" y="1959356"/>
                  </a:lnTo>
                  <a:lnTo>
                    <a:pt x="0" y="1959356"/>
                  </a:lnTo>
                  <a:lnTo>
                    <a:pt x="0" y="0"/>
                  </a:lnTo>
                  <a:close/>
                </a:path>
              </a:pathLst>
            </a:custGeom>
            <a:blipFill>
              <a:blip r:embed="rId4"/>
              <a:stretch>
                <a:fillRect l="-50659" r="-43154"/>
              </a:stretch>
            </a:blipFill>
          </p:spPr>
        </p:sp>
      </p:grpSp>
      <p:sp>
        <p:nvSpPr>
          <p:cNvPr id="6" name="Freeform 6">
            <a:extLst>
              <a:ext uri="{FF2B5EF4-FFF2-40B4-BE49-F238E27FC236}">
                <a16:creationId xmlns:a16="http://schemas.microsoft.com/office/drawing/2014/main" id="{6A911884-F38C-1F30-18CE-5FA8D9F95BD6}"/>
              </a:ext>
            </a:extLst>
          </p:cNvPr>
          <p:cNvSpPr/>
          <p:nvPr/>
        </p:nvSpPr>
        <p:spPr>
          <a:xfrm>
            <a:off x="279488" y="2641690"/>
            <a:ext cx="414910" cy="414910"/>
          </a:xfrm>
          <a:custGeom>
            <a:avLst/>
            <a:gdLst/>
            <a:ahLst/>
            <a:cxnLst/>
            <a:rect l="l" t="t" r="r" b="b"/>
            <a:pathLst>
              <a:path w="414910" h="414910">
                <a:moveTo>
                  <a:pt x="0" y="0"/>
                </a:moveTo>
                <a:lnTo>
                  <a:pt x="414909" y="0"/>
                </a:lnTo>
                <a:lnTo>
                  <a:pt x="414909" y="414909"/>
                </a:lnTo>
                <a:lnTo>
                  <a:pt x="0" y="4149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a:extLst>
              <a:ext uri="{FF2B5EF4-FFF2-40B4-BE49-F238E27FC236}">
                <a16:creationId xmlns:a16="http://schemas.microsoft.com/office/drawing/2014/main" id="{C37C2C95-0FF4-4756-A434-E577A36091F7}"/>
              </a:ext>
            </a:extLst>
          </p:cNvPr>
          <p:cNvSpPr/>
          <p:nvPr/>
        </p:nvSpPr>
        <p:spPr>
          <a:xfrm>
            <a:off x="486943" y="6418152"/>
            <a:ext cx="8886898" cy="3665845"/>
          </a:xfrm>
          <a:custGeom>
            <a:avLst/>
            <a:gdLst/>
            <a:ahLst/>
            <a:cxnLst/>
            <a:rect l="l" t="t" r="r" b="b"/>
            <a:pathLst>
              <a:path w="8886898" h="3665845">
                <a:moveTo>
                  <a:pt x="0" y="0"/>
                </a:moveTo>
                <a:lnTo>
                  <a:pt x="8886899" y="0"/>
                </a:lnTo>
                <a:lnTo>
                  <a:pt x="8886899" y="3665845"/>
                </a:lnTo>
                <a:lnTo>
                  <a:pt x="0" y="3665845"/>
                </a:lnTo>
                <a:lnTo>
                  <a:pt x="0" y="0"/>
                </a:lnTo>
                <a:close/>
              </a:path>
            </a:pathLst>
          </a:custGeom>
          <a:blipFill>
            <a:blip r:embed="rId7"/>
            <a:stretch>
              <a:fillRect/>
            </a:stretch>
          </a:blipFill>
        </p:spPr>
      </p:sp>
      <p:sp>
        <p:nvSpPr>
          <p:cNvPr id="8" name="Freeform 8">
            <a:extLst>
              <a:ext uri="{FF2B5EF4-FFF2-40B4-BE49-F238E27FC236}">
                <a16:creationId xmlns:a16="http://schemas.microsoft.com/office/drawing/2014/main" id="{BA433112-FB7A-1803-5C6B-3C55DE67712A}"/>
              </a:ext>
            </a:extLst>
          </p:cNvPr>
          <p:cNvSpPr/>
          <p:nvPr/>
        </p:nvSpPr>
        <p:spPr>
          <a:xfrm>
            <a:off x="631128" y="4414719"/>
            <a:ext cx="8742713" cy="2003433"/>
          </a:xfrm>
          <a:custGeom>
            <a:avLst/>
            <a:gdLst/>
            <a:ahLst/>
            <a:cxnLst/>
            <a:rect l="l" t="t" r="r" b="b"/>
            <a:pathLst>
              <a:path w="8742713" h="2003433">
                <a:moveTo>
                  <a:pt x="0" y="0"/>
                </a:moveTo>
                <a:lnTo>
                  <a:pt x="8742714" y="0"/>
                </a:lnTo>
                <a:lnTo>
                  <a:pt x="8742714" y="2003433"/>
                </a:lnTo>
                <a:lnTo>
                  <a:pt x="0" y="2003433"/>
                </a:lnTo>
                <a:lnTo>
                  <a:pt x="0" y="0"/>
                </a:lnTo>
                <a:close/>
              </a:path>
            </a:pathLst>
          </a:custGeom>
          <a:blipFill>
            <a:blip r:embed="rId8"/>
            <a:stretch>
              <a:fillRect t="-23085" b="-81470"/>
            </a:stretch>
          </a:blipFill>
        </p:spPr>
      </p:sp>
      <p:grpSp>
        <p:nvGrpSpPr>
          <p:cNvPr id="9" name="Group 9">
            <a:extLst>
              <a:ext uri="{FF2B5EF4-FFF2-40B4-BE49-F238E27FC236}">
                <a16:creationId xmlns:a16="http://schemas.microsoft.com/office/drawing/2014/main" id="{CAE5F966-4F0F-5A46-FBFD-9CEA9862FC39}"/>
              </a:ext>
            </a:extLst>
          </p:cNvPr>
          <p:cNvGrpSpPr/>
          <p:nvPr/>
        </p:nvGrpSpPr>
        <p:grpSpPr>
          <a:xfrm>
            <a:off x="489871" y="7480576"/>
            <a:ext cx="3035993" cy="1167115"/>
            <a:chOff x="0" y="0"/>
            <a:chExt cx="799603" cy="307388"/>
          </a:xfrm>
        </p:grpSpPr>
        <p:sp>
          <p:nvSpPr>
            <p:cNvPr id="10" name="Freeform 10">
              <a:extLst>
                <a:ext uri="{FF2B5EF4-FFF2-40B4-BE49-F238E27FC236}">
                  <a16:creationId xmlns:a16="http://schemas.microsoft.com/office/drawing/2014/main" id="{7344153A-E154-D84E-489E-3413C3B6F595}"/>
                </a:ext>
              </a:extLst>
            </p:cNvPr>
            <p:cNvSpPr/>
            <p:nvPr/>
          </p:nvSpPr>
          <p:spPr>
            <a:xfrm>
              <a:off x="0" y="0"/>
              <a:ext cx="799603" cy="307388"/>
            </a:xfrm>
            <a:custGeom>
              <a:avLst/>
              <a:gdLst/>
              <a:ahLst/>
              <a:cxnLst/>
              <a:rect l="l" t="t" r="r" b="b"/>
              <a:pathLst>
                <a:path w="799603" h="307388">
                  <a:moveTo>
                    <a:pt x="0" y="0"/>
                  </a:moveTo>
                  <a:lnTo>
                    <a:pt x="799603" y="0"/>
                  </a:lnTo>
                  <a:lnTo>
                    <a:pt x="799603" y="307388"/>
                  </a:lnTo>
                  <a:lnTo>
                    <a:pt x="0" y="307388"/>
                  </a:lnTo>
                  <a:close/>
                </a:path>
              </a:pathLst>
            </a:custGeom>
            <a:solidFill>
              <a:srgbClr val="000000">
                <a:alpha val="0"/>
              </a:srgbClr>
            </a:solidFill>
            <a:ln w="133350" cap="sq">
              <a:solidFill>
                <a:srgbClr val="D42528"/>
              </a:solidFill>
              <a:prstDash val="solid"/>
              <a:miter/>
            </a:ln>
          </p:spPr>
        </p:sp>
        <p:sp>
          <p:nvSpPr>
            <p:cNvPr id="11" name="TextBox 11">
              <a:extLst>
                <a:ext uri="{FF2B5EF4-FFF2-40B4-BE49-F238E27FC236}">
                  <a16:creationId xmlns:a16="http://schemas.microsoft.com/office/drawing/2014/main" id="{C5AEB033-6655-D29B-5C82-E8DE2CB50BB6}"/>
                </a:ext>
              </a:extLst>
            </p:cNvPr>
            <p:cNvSpPr txBox="1"/>
            <p:nvPr/>
          </p:nvSpPr>
          <p:spPr>
            <a:xfrm>
              <a:off x="0" y="-47625"/>
              <a:ext cx="799603" cy="355013"/>
            </a:xfrm>
            <a:prstGeom prst="rect">
              <a:avLst/>
            </a:prstGeom>
          </p:spPr>
          <p:txBody>
            <a:bodyPr lIns="50800" tIns="50800" rIns="50800" bIns="50800" rtlCol="0" anchor="ctr"/>
            <a:lstStyle/>
            <a:p>
              <a:pPr algn="ctr">
                <a:lnSpc>
                  <a:spcPts val="3359"/>
                </a:lnSpc>
              </a:pPr>
              <a:endParaRPr/>
            </a:p>
          </p:txBody>
        </p:sp>
      </p:grpSp>
      <p:sp>
        <p:nvSpPr>
          <p:cNvPr id="13" name="Freeform 13">
            <a:extLst>
              <a:ext uri="{FF2B5EF4-FFF2-40B4-BE49-F238E27FC236}">
                <a16:creationId xmlns:a16="http://schemas.microsoft.com/office/drawing/2014/main" id="{99417287-BAC2-74D7-0FE0-FD82B821A084}"/>
              </a:ext>
            </a:extLst>
          </p:cNvPr>
          <p:cNvSpPr/>
          <p:nvPr/>
        </p:nvSpPr>
        <p:spPr>
          <a:xfrm>
            <a:off x="11277388" y="4414719"/>
            <a:ext cx="4768901" cy="2700390"/>
          </a:xfrm>
          <a:custGeom>
            <a:avLst/>
            <a:gdLst/>
            <a:ahLst/>
            <a:cxnLst/>
            <a:rect l="l" t="t" r="r" b="b"/>
            <a:pathLst>
              <a:path w="4768901" h="2700390">
                <a:moveTo>
                  <a:pt x="0" y="0"/>
                </a:moveTo>
                <a:lnTo>
                  <a:pt x="4768901" y="0"/>
                </a:lnTo>
                <a:lnTo>
                  <a:pt x="4768901" y="2700390"/>
                </a:lnTo>
                <a:lnTo>
                  <a:pt x="0" y="2700390"/>
                </a:lnTo>
                <a:lnTo>
                  <a:pt x="0" y="0"/>
                </a:lnTo>
                <a:close/>
              </a:path>
            </a:pathLst>
          </a:custGeom>
          <a:blipFill>
            <a:blip r:embed="rId9"/>
            <a:stretch>
              <a:fillRect/>
            </a:stretch>
          </a:blipFill>
        </p:spPr>
      </p:sp>
      <p:sp>
        <p:nvSpPr>
          <p:cNvPr id="14" name="TextBox 14">
            <a:extLst>
              <a:ext uri="{FF2B5EF4-FFF2-40B4-BE49-F238E27FC236}">
                <a16:creationId xmlns:a16="http://schemas.microsoft.com/office/drawing/2014/main" id="{AF3F630A-08B3-B689-9863-033BC1B0DADA}"/>
              </a:ext>
            </a:extLst>
          </p:cNvPr>
          <p:cNvSpPr txBox="1"/>
          <p:nvPr/>
        </p:nvSpPr>
        <p:spPr>
          <a:xfrm>
            <a:off x="1089743" y="2436712"/>
            <a:ext cx="16966798" cy="824866"/>
          </a:xfrm>
          <a:prstGeom prst="rect">
            <a:avLst/>
          </a:prstGeom>
        </p:spPr>
        <p:txBody>
          <a:bodyPr lIns="0" tIns="0" rIns="0" bIns="0" rtlCol="0" anchor="t">
            <a:spAutoFit/>
          </a:bodyPr>
          <a:lstStyle/>
          <a:p>
            <a:pPr algn="l">
              <a:lnSpc>
                <a:spcPts val="3359"/>
              </a:lnSpc>
              <a:spcBef>
                <a:spcPct val="0"/>
              </a:spcBef>
            </a:pPr>
            <a:r>
              <a:rPr lang="en-US" sz="2399" b="1" dirty="0">
                <a:solidFill>
                  <a:srgbClr val="000000"/>
                </a:solidFill>
                <a:latin typeface="Klein Bold"/>
                <a:ea typeface="Klein Bold"/>
                <a:cs typeface="Klein Bold"/>
                <a:sym typeface="Klein Bold"/>
              </a:rPr>
              <a:t>The main objective of the STER Program is to improve the quality of education in doctoral schools and the quality of research conducted by PhD students through systemic support for the internationalization process</a:t>
            </a:r>
          </a:p>
        </p:txBody>
      </p:sp>
      <p:grpSp>
        <p:nvGrpSpPr>
          <p:cNvPr id="15" name="Group 15">
            <a:extLst>
              <a:ext uri="{FF2B5EF4-FFF2-40B4-BE49-F238E27FC236}">
                <a16:creationId xmlns:a16="http://schemas.microsoft.com/office/drawing/2014/main" id="{72359A7D-915B-FE98-3C91-B46D209A1CBE}"/>
              </a:ext>
            </a:extLst>
          </p:cNvPr>
          <p:cNvGrpSpPr/>
          <p:nvPr/>
        </p:nvGrpSpPr>
        <p:grpSpPr>
          <a:xfrm>
            <a:off x="10439400" y="7480576"/>
            <a:ext cx="14949656" cy="2207924"/>
            <a:chOff x="-2299641" y="-118709"/>
            <a:chExt cx="3937359" cy="581511"/>
          </a:xfrm>
        </p:grpSpPr>
        <p:sp>
          <p:nvSpPr>
            <p:cNvPr id="16" name="Freeform 16">
              <a:extLst>
                <a:ext uri="{FF2B5EF4-FFF2-40B4-BE49-F238E27FC236}">
                  <a16:creationId xmlns:a16="http://schemas.microsoft.com/office/drawing/2014/main" id="{F8ED80AA-16C1-0E19-B4B3-B85D57416658}"/>
                </a:ext>
              </a:extLst>
            </p:cNvPr>
            <p:cNvSpPr/>
            <p:nvPr/>
          </p:nvSpPr>
          <p:spPr>
            <a:xfrm>
              <a:off x="-2299641" y="-118709"/>
              <a:ext cx="1637718" cy="462802"/>
            </a:xfrm>
            <a:custGeom>
              <a:avLst/>
              <a:gdLst/>
              <a:ahLst/>
              <a:cxnLst/>
              <a:rect l="l" t="t" r="r" b="b"/>
              <a:pathLst>
                <a:path w="1637718" h="462802">
                  <a:moveTo>
                    <a:pt x="0" y="0"/>
                  </a:moveTo>
                  <a:lnTo>
                    <a:pt x="1637718" y="0"/>
                  </a:lnTo>
                  <a:lnTo>
                    <a:pt x="1637718" y="462802"/>
                  </a:lnTo>
                  <a:lnTo>
                    <a:pt x="0" y="462802"/>
                  </a:lnTo>
                  <a:close/>
                </a:path>
              </a:pathLst>
            </a:custGeom>
            <a:solidFill>
              <a:srgbClr val="000000">
                <a:alpha val="0"/>
              </a:srgbClr>
            </a:solidFill>
            <a:ln w="133350" cap="sq">
              <a:solidFill>
                <a:srgbClr val="D42528"/>
              </a:solidFill>
              <a:prstDash val="solid"/>
              <a:miter/>
            </a:ln>
          </p:spPr>
        </p:sp>
        <p:sp>
          <p:nvSpPr>
            <p:cNvPr id="17" name="TextBox 17">
              <a:extLst>
                <a:ext uri="{FF2B5EF4-FFF2-40B4-BE49-F238E27FC236}">
                  <a16:creationId xmlns:a16="http://schemas.microsoft.com/office/drawing/2014/main" id="{BE828A71-5082-E0B4-C3E1-79648610A343}"/>
                </a:ext>
              </a:extLst>
            </p:cNvPr>
            <p:cNvSpPr txBox="1"/>
            <p:nvPr/>
          </p:nvSpPr>
          <p:spPr>
            <a:xfrm>
              <a:off x="0" y="-47625"/>
              <a:ext cx="1637718" cy="510427"/>
            </a:xfrm>
            <a:prstGeom prst="rect">
              <a:avLst/>
            </a:prstGeom>
          </p:spPr>
          <p:txBody>
            <a:bodyPr lIns="50800" tIns="50800" rIns="50800" bIns="50800" rtlCol="0" anchor="ctr"/>
            <a:lstStyle/>
            <a:p>
              <a:pPr algn="ctr">
                <a:lnSpc>
                  <a:spcPts val="3359"/>
                </a:lnSpc>
              </a:pPr>
              <a:endParaRPr/>
            </a:p>
          </p:txBody>
        </p:sp>
      </p:grpSp>
      <p:grpSp>
        <p:nvGrpSpPr>
          <p:cNvPr id="18" name="Group 18">
            <a:extLst>
              <a:ext uri="{FF2B5EF4-FFF2-40B4-BE49-F238E27FC236}">
                <a16:creationId xmlns:a16="http://schemas.microsoft.com/office/drawing/2014/main" id="{C3105111-21A1-8879-39B0-4CE719D7FF97}"/>
              </a:ext>
            </a:extLst>
          </p:cNvPr>
          <p:cNvGrpSpPr/>
          <p:nvPr/>
        </p:nvGrpSpPr>
        <p:grpSpPr>
          <a:xfrm>
            <a:off x="1557253" y="3858005"/>
            <a:ext cx="6746279" cy="2339368"/>
            <a:chOff x="0" y="0"/>
            <a:chExt cx="8995039" cy="3119157"/>
          </a:xfrm>
        </p:grpSpPr>
        <p:sp>
          <p:nvSpPr>
            <p:cNvPr id="19" name="TextBox 19">
              <a:extLst>
                <a:ext uri="{FF2B5EF4-FFF2-40B4-BE49-F238E27FC236}">
                  <a16:creationId xmlns:a16="http://schemas.microsoft.com/office/drawing/2014/main" id="{A5D00B7A-95F2-4897-8E7F-C0F4F7FD7FC8}"/>
                </a:ext>
              </a:extLst>
            </p:cNvPr>
            <p:cNvSpPr txBox="1"/>
            <p:nvPr/>
          </p:nvSpPr>
          <p:spPr>
            <a:xfrm>
              <a:off x="0" y="-9525"/>
              <a:ext cx="8995039" cy="923925"/>
            </a:xfrm>
            <a:prstGeom prst="rect">
              <a:avLst/>
            </a:prstGeom>
          </p:spPr>
          <p:txBody>
            <a:bodyPr lIns="0" tIns="0" rIns="0" bIns="0" rtlCol="0" anchor="t">
              <a:spAutoFit/>
            </a:bodyPr>
            <a:lstStyle/>
            <a:p>
              <a:pPr marL="0" lvl="0" indent="0" algn="ctr">
                <a:lnSpc>
                  <a:spcPts val="5411"/>
                </a:lnSpc>
                <a:spcBef>
                  <a:spcPct val="0"/>
                </a:spcBef>
              </a:pPr>
              <a:r>
                <a:rPr lang="en-US" sz="4509" b="1">
                  <a:solidFill>
                    <a:srgbClr val="718BAB"/>
                  </a:solidFill>
                  <a:latin typeface="Klein Bold"/>
                  <a:ea typeface="Klein Bold"/>
                  <a:cs typeface="Klein Bold"/>
                  <a:sym typeface="Klein Bold"/>
                </a:rPr>
                <a:t>2024-2026</a:t>
              </a:r>
            </a:p>
          </p:txBody>
        </p:sp>
        <p:sp>
          <p:nvSpPr>
            <p:cNvPr id="20" name="TextBox 20">
              <a:extLst>
                <a:ext uri="{FF2B5EF4-FFF2-40B4-BE49-F238E27FC236}">
                  <a16:creationId xmlns:a16="http://schemas.microsoft.com/office/drawing/2014/main" id="{0BF12174-D8C4-FE26-4248-88EA184D52F0}"/>
                </a:ext>
              </a:extLst>
            </p:cNvPr>
            <p:cNvSpPr txBox="1"/>
            <p:nvPr/>
          </p:nvSpPr>
          <p:spPr>
            <a:xfrm>
              <a:off x="0" y="1561755"/>
              <a:ext cx="8995039" cy="1557403"/>
            </a:xfrm>
            <a:prstGeom prst="rect">
              <a:avLst/>
            </a:prstGeom>
          </p:spPr>
          <p:txBody>
            <a:bodyPr lIns="0" tIns="0" rIns="0" bIns="0" rtlCol="0" anchor="t">
              <a:spAutoFit/>
            </a:bodyPr>
            <a:lstStyle/>
            <a:p>
              <a:pPr algn="l">
                <a:lnSpc>
                  <a:spcPts val="4745"/>
                </a:lnSpc>
              </a:pPr>
              <a:endParaRPr/>
            </a:p>
            <a:p>
              <a:pPr marL="0" lvl="0" indent="0" algn="l">
                <a:lnSpc>
                  <a:spcPts val="4745"/>
                </a:lnSpc>
                <a:spcBef>
                  <a:spcPct val="0"/>
                </a:spcBef>
              </a:pPr>
              <a:endParaRPr/>
            </a:p>
          </p:txBody>
        </p:sp>
      </p:grpSp>
      <p:pic>
        <p:nvPicPr>
          <p:cNvPr id="22" name="Obraz 21">
            <a:extLst>
              <a:ext uri="{FF2B5EF4-FFF2-40B4-BE49-F238E27FC236}">
                <a16:creationId xmlns:a16="http://schemas.microsoft.com/office/drawing/2014/main" id="{0900517B-354B-EFE9-DEA6-5D995492163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54559" y="7615362"/>
            <a:ext cx="5987890" cy="1487628"/>
          </a:xfrm>
          <a:prstGeom prst="rect">
            <a:avLst/>
          </a:prstGeom>
        </p:spPr>
      </p:pic>
    </p:spTree>
    <p:extLst>
      <p:ext uri="{BB962C8B-B14F-4D97-AF65-F5344CB8AC3E}">
        <p14:creationId xmlns:p14="http://schemas.microsoft.com/office/powerpoint/2010/main" val="3601566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980215" y="-262234"/>
            <a:ext cx="13960430" cy="13960430"/>
          </a:xfrm>
          <a:custGeom>
            <a:avLst/>
            <a:gdLst/>
            <a:ahLst/>
            <a:cxnLst/>
            <a:rect l="l" t="t" r="r" b="b"/>
            <a:pathLst>
              <a:path w="13960430" h="13960430">
                <a:moveTo>
                  <a:pt x="0" y="0"/>
                </a:moveTo>
                <a:lnTo>
                  <a:pt x="13960430" y="0"/>
                </a:lnTo>
                <a:lnTo>
                  <a:pt x="13960430" y="13960431"/>
                </a:lnTo>
                <a:lnTo>
                  <a:pt x="0" y="139604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231972" y="991228"/>
            <a:ext cx="914450" cy="914450"/>
          </a:xfrm>
          <a:custGeom>
            <a:avLst/>
            <a:gdLst/>
            <a:ahLst/>
            <a:cxnLst/>
            <a:rect l="l" t="t" r="r" b="b"/>
            <a:pathLst>
              <a:path w="914450" h="914450">
                <a:moveTo>
                  <a:pt x="0" y="0"/>
                </a:moveTo>
                <a:lnTo>
                  <a:pt x="914449" y="0"/>
                </a:lnTo>
                <a:lnTo>
                  <a:pt x="914449" y="914450"/>
                </a:lnTo>
                <a:lnTo>
                  <a:pt x="0" y="914450"/>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sp>
      <p:sp>
        <p:nvSpPr>
          <p:cNvPr id="4" name="Freeform 4"/>
          <p:cNvSpPr/>
          <p:nvPr/>
        </p:nvSpPr>
        <p:spPr>
          <a:xfrm>
            <a:off x="6326931" y="1086187"/>
            <a:ext cx="724531" cy="724531"/>
          </a:xfrm>
          <a:custGeom>
            <a:avLst/>
            <a:gdLst/>
            <a:ahLst/>
            <a:cxnLst/>
            <a:rect l="l" t="t" r="r" b="b"/>
            <a:pathLst>
              <a:path w="724531" h="724531">
                <a:moveTo>
                  <a:pt x="0" y="0"/>
                </a:moveTo>
                <a:lnTo>
                  <a:pt x="724531" y="0"/>
                </a:lnTo>
                <a:lnTo>
                  <a:pt x="724531" y="724532"/>
                </a:lnTo>
                <a:lnTo>
                  <a:pt x="0" y="7245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231972" y="2546439"/>
            <a:ext cx="914450" cy="914450"/>
          </a:xfrm>
          <a:custGeom>
            <a:avLst/>
            <a:gdLst/>
            <a:ahLst/>
            <a:cxnLst/>
            <a:rect l="l" t="t" r="r" b="b"/>
            <a:pathLst>
              <a:path w="914450" h="914450">
                <a:moveTo>
                  <a:pt x="0" y="0"/>
                </a:moveTo>
                <a:lnTo>
                  <a:pt x="914449" y="0"/>
                </a:lnTo>
                <a:lnTo>
                  <a:pt x="914449" y="914450"/>
                </a:lnTo>
                <a:lnTo>
                  <a:pt x="0" y="914450"/>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sp>
      <p:sp>
        <p:nvSpPr>
          <p:cNvPr id="6" name="Freeform 6"/>
          <p:cNvSpPr/>
          <p:nvPr/>
        </p:nvSpPr>
        <p:spPr>
          <a:xfrm>
            <a:off x="6326931" y="2641398"/>
            <a:ext cx="724531" cy="724531"/>
          </a:xfrm>
          <a:custGeom>
            <a:avLst/>
            <a:gdLst/>
            <a:ahLst/>
            <a:cxnLst/>
            <a:rect l="l" t="t" r="r" b="b"/>
            <a:pathLst>
              <a:path w="724531" h="724531">
                <a:moveTo>
                  <a:pt x="0" y="0"/>
                </a:moveTo>
                <a:lnTo>
                  <a:pt x="724531" y="0"/>
                </a:lnTo>
                <a:lnTo>
                  <a:pt x="724531" y="724531"/>
                </a:lnTo>
                <a:lnTo>
                  <a:pt x="0" y="7245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6175758" y="3841165"/>
            <a:ext cx="11816187" cy="6055796"/>
          </a:xfrm>
          <a:custGeom>
            <a:avLst/>
            <a:gdLst/>
            <a:ahLst/>
            <a:cxnLst/>
            <a:rect l="l" t="t" r="r" b="b"/>
            <a:pathLst>
              <a:path w="11816187" h="6055796">
                <a:moveTo>
                  <a:pt x="0" y="0"/>
                </a:moveTo>
                <a:lnTo>
                  <a:pt x="11816187" y="0"/>
                </a:lnTo>
                <a:lnTo>
                  <a:pt x="11816187" y="6055796"/>
                </a:lnTo>
                <a:lnTo>
                  <a:pt x="0" y="6055796"/>
                </a:lnTo>
                <a:lnTo>
                  <a:pt x="0" y="0"/>
                </a:lnTo>
                <a:close/>
              </a:path>
            </a:pathLst>
          </a:custGeom>
          <a:blipFill>
            <a:blip r:embed="rId8"/>
            <a:stretch>
              <a:fillRect/>
            </a:stretch>
          </a:blipFill>
        </p:spPr>
      </p:sp>
      <p:sp>
        <p:nvSpPr>
          <p:cNvPr id="8" name="TextBox 8"/>
          <p:cNvSpPr txBox="1"/>
          <p:nvPr/>
        </p:nvSpPr>
        <p:spPr>
          <a:xfrm>
            <a:off x="171120" y="4808067"/>
            <a:ext cx="5534402" cy="1050925"/>
          </a:xfrm>
          <a:prstGeom prst="rect">
            <a:avLst/>
          </a:prstGeom>
        </p:spPr>
        <p:txBody>
          <a:bodyPr lIns="0" tIns="0" rIns="0" bIns="0" rtlCol="0" anchor="t">
            <a:spAutoFit/>
          </a:bodyPr>
          <a:lstStyle/>
          <a:p>
            <a:pPr algn="l">
              <a:lnSpc>
                <a:spcPts val="8450"/>
              </a:lnSpc>
            </a:pPr>
            <a:r>
              <a:rPr lang="en-US" sz="6500" b="1">
                <a:solidFill>
                  <a:srgbClr val="718BAB"/>
                </a:solidFill>
                <a:latin typeface="Klein Bold"/>
                <a:ea typeface="Klein Bold"/>
                <a:cs typeface="Klein Bold"/>
                <a:sym typeface="Klein Bold"/>
              </a:rPr>
              <a:t>Offer for</a:t>
            </a:r>
          </a:p>
        </p:txBody>
      </p:sp>
      <p:sp>
        <p:nvSpPr>
          <p:cNvPr id="9" name="TextBox 9"/>
          <p:cNvSpPr txBox="1"/>
          <p:nvPr/>
        </p:nvSpPr>
        <p:spPr>
          <a:xfrm>
            <a:off x="7596445" y="1057708"/>
            <a:ext cx="10395500" cy="473719"/>
          </a:xfrm>
          <a:prstGeom prst="rect">
            <a:avLst/>
          </a:prstGeom>
        </p:spPr>
        <p:txBody>
          <a:bodyPr wrap="square" lIns="0" tIns="0" rIns="0" bIns="0" rtlCol="0" anchor="t">
            <a:spAutoFit/>
          </a:bodyPr>
          <a:lstStyle/>
          <a:p>
            <a:pPr marL="0" lvl="0" indent="0" algn="l">
              <a:lnSpc>
                <a:spcPts val="3675"/>
              </a:lnSpc>
              <a:spcBef>
                <a:spcPct val="0"/>
              </a:spcBef>
            </a:pPr>
            <a:r>
              <a:rPr lang="en-US" sz="3063" b="1" dirty="0">
                <a:solidFill>
                  <a:srgbClr val="2A2E3A"/>
                </a:solidFill>
                <a:latin typeface="Klein Bold"/>
                <a:ea typeface="Klein Bold"/>
                <a:cs typeface="Klein Bold"/>
                <a:sym typeface="Klein Bold"/>
              </a:rPr>
              <a:t>Didactic mobility as a part of ERASMUS+ </a:t>
            </a:r>
            <a:r>
              <a:rPr lang="en-US" sz="3063" b="1" dirty="0" err="1">
                <a:solidFill>
                  <a:srgbClr val="2A2E3A"/>
                </a:solidFill>
                <a:latin typeface="Klein Bold"/>
                <a:ea typeface="Klein Bold"/>
                <a:cs typeface="Klein Bold"/>
                <a:sym typeface="Klein Bold"/>
              </a:rPr>
              <a:t>programme</a:t>
            </a:r>
            <a:r>
              <a:rPr lang="en-US" sz="3063" b="1" dirty="0">
                <a:solidFill>
                  <a:srgbClr val="2A2E3A"/>
                </a:solidFill>
                <a:latin typeface="Klein Bold"/>
                <a:ea typeface="Klein Bold"/>
                <a:cs typeface="Klein Bold"/>
                <a:sym typeface="Klein Bold"/>
              </a:rPr>
              <a:t> </a:t>
            </a:r>
          </a:p>
        </p:txBody>
      </p:sp>
      <p:sp>
        <p:nvSpPr>
          <p:cNvPr id="10" name="TextBox 10"/>
          <p:cNvSpPr txBox="1"/>
          <p:nvPr/>
        </p:nvSpPr>
        <p:spPr>
          <a:xfrm>
            <a:off x="171120" y="6076699"/>
            <a:ext cx="6044810" cy="1068705"/>
          </a:xfrm>
          <a:prstGeom prst="rect">
            <a:avLst/>
          </a:prstGeom>
        </p:spPr>
        <p:txBody>
          <a:bodyPr lIns="0" tIns="0" rIns="0" bIns="0" rtlCol="0" anchor="t">
            <a:spAutoFit/>
          </a:bodyPr>
          <a:lstStyle/>
          <a:p>
            <a:pPr algn="l">
              <a:lnSpc>
                <a:spcPts val="8580"/>
              </a:lnSpc>
            </a:pPr>
            <a:r>
              <a:rPr lang="en-US" sz="6600" b="1">
                <a:solidFill>
                  <a:srgbClr val="2A2E3A"/>
                </a:solidFill>
                <a:latin typeface="Klein Bold"/>
                <a:ea typeface="Klein Bold"/>
                <a:cs typeface="Klein Bold"/>
                <a:sym typeface="Klein Bold"/>
              </a:rPr>
              <a:t>PhD students</a:t>
            </a:r>
          </a:p>
        </p:txBody>
      </p:sp>
      <p:sp>
        <p:nvSpPr>
          <p:cNvPr id="11" name="TextBox 11"/>
          <p:cNvSpPr txBox="1"/>
          <p:nvPr/>
        </p:nvSpPr>
        <p:spPr>
          <a:xfrm>
            <a:off x="7564361" y="2143895"/>
            <a:ext cx="10427584" cy="1419225"/>
          </a:xfrm>
          <a:prstGeom prst="rect">
            <a:avLst/>
          </a:prstGeom>
        </p:spPr>
        <p:txBody>
          <a:bodyPr wrap="square" lIns="0" tIns="0" rIns="0" bIns="0" rtlCol="0" anchor="t">
            <a:spAutoFit/>
          </a:bodyPr>
          <a:lstStyle/>
          <a:p>
            <a:pPr marL="0" lvl="0" indent="0" algn="l">
              <a:lnSpc>
                <a:spcPts val="3675"/>
              </a:lnSpc>
              <a:spcBef>
                <a:spcPct val="0"/>
              </a:spcBef>
            </a:pPr>
            <a:r>
              <a:rPr lang="en-US" sz="3063" b="1" dirty="0">
                <a:solidFill>
                  <a:srgbClr val="2A2E3A"/>
                </a:solidFill>
                <a:latin typeface="Klein Bold"/>
                <a:ea typeface="Klein Bold"/>
                <a:cs typeface="Klein Bold"/>
                <a:sym typeface="Klein Bold"/>
              </a:rPr>
              <a:t>Research mobility aimed at conducting research using the ULSL infrastructure and with the help of ULSL employees</a:t>
            </a:r>
          </a:p>
        </p:txBody>
      </p:sp>
      <p:grpSp>
        <p:nvGrpSpPr>
          <p:cNvPr id="12" name="Group 12"/>
          <p:cNvGrpSpPr/>
          <p:nvPr/>
        </p:nvGrpSpPr>
        <p:grpSpPr>
          <a:xfrm>
            <a:off x="171120" y="0"/>
            <a:ext cx="7812016" cy="1086187"/>
            <a:chOff x="0" y="0"/>
            <a:chExt cx="10416021" cy="1448249"/>
          </a:xfrm>
        </p:grpSpPr>
        <p:sp>
          <p:nvSpPr>
            <p:cNvPr id="13" name="Freeform 13"/>
            <p:cNvSpPr/>
            <p:nvPr/>
          </p:nvSpPr>
          <p:spPr>
            <a:xfrm>
              <a:off x="0" y="48355"/>
              <a:ext cx="4987841" cy="1136119"/>
            </a:xfrm>
            <a:custGeom>
              <a:avLst/>
              <a:gdLst/>
              <a:ahLst/>
              <a:cxnLst/>
              <a:rect l="l" t="t" r="r" b="b"/>
              <a:pathLst>
                <a:path w="4987841" h="1136119">
                  <a:moveTo>
                    <a:pt x="0" y="0"/>
                  </a:moveTo>
                  <a:lnTo>
                    <a:pt x="4987841" y="0"/>
                  </a:lnTo>
                  <a:lnTo>
                    <a:pt x="4987841" y="1136119"/>
                  </a:lnTo>
                  <a:lnTo>
                    <a:pt x="0" y="1136119"/>
                  </a:lnTo>
                  <a:lnTo>
                    <a:pt x="0" y="0"/>
                  </a:lnTo>
                  <a:close/>
                </a:path>
              </a:pathLst>
            </a:custGeom>
            <a:blipFill>
              <a:blip r:embed="rId9"/>
              <a:stretch>
                <a:fillRect/>
              </a:stretch>
            </a:blipFill>
          </p:spPr>
        </p:sp>
        <p:sp>
          <p:nvSpPr>
            <p:cNvPr id="14" name="Freeform 14"/>
            <p:cNvSpPr/>
            <p:nvPr/>
          </p:nvSpPr>
          <p:spPr>
            <a:xfrm>
              <a:off x="5046897" y="92453"/>
              <a:ext cx="4532174" cy="1263344"/>
            </a:xfrm>
            <a:custGeom>
              <a:avLst/>
              <a:gdLst/>
              <a:ahLst/>
              <a:cxnLst/>
              <a:rect l="l" t="t" r="r" b="b"/>
              <a:pathLst>
                <a:path w="4532174" h="1263344">
                  <a:moveTo>
                    <a:pt x="0" y="0"/>
                  </a:moveTo>
                  <a:lnTo>
                    <a:pt x="4532175" y="0"/>
                  </a:lnTo>
                  <a:lnTo>
                    <a:pt x="4532175" y="1263343"/>
                  </a:lnTo>
                  <a:lnTo>
                    <a:pt x="0" y="1263343"/>
                  </a:lnTo>
                  <a:lnTo>
                    <a:pt x="0" y="0"/>
                  </a:lnTo>
                  <a:close/>
                </a:path>
              </a:pathLst>
            </a:custGeom>
            <a:blipFill>
              <a:blip r:embed="rId10"/>
              <a:stretch>
                <a:fillRect/>
              </a:stretch>
            </a:blipFill>
          </p:spPr>
        </p:sp>
        <p:sp>
          <p:nvSpPr>
            <p:cNvPr id="15" name="Freeform 15"/>
            <p:cNvSpPr/>
            <p:nvPr/>
          </p:nvSpPr>
          <p:spPr>
            <a:xfrm>
              <a:off x="9419707" y="0"/>
              <a:ext cx="996313" cy="1448249"/>
            </a:xfrm>
            <a:custGeom>
              <a:avLst/>
              <a:gdLst/>
              <a:ahLst/>
              <a:cxnLst/>
              <a:rect l="l" t="t" r="r" b="b"/>
              <a:pathLst>
                <a:path w="996313" h="1448249">
                  <a:moveTo>
                    <a:pt x="0" y="0"/>
                  </a:moveTo>
                  <a:lnTo>
                    <a:pt x="996314" y="0"/>
                  </a:lnTo>
                  <a:lnTo>
                    <a:pt x="996314" y="1448249"/>
                  </a:lnTo>
                  <a:lnTo>
                    <a:pt x="0" y="1448249"/>
                  </a:lnTo>
                  <a:lnTo>
                    <a:pt x="0" y="0"/>
                  </a:lnTo>
                  <a:close/>
                </a:path>
              </a:pathLst>
            </a:custGeom>
            <a:blipFill>
              <a:blip r:embed="rId11"/>
              <a:stretch>
                <a:fillRect l="-50659" r="-43154"/>
              </a:stretch>
            </a:blipFill>
          </p:spPr>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56775" y="-1463307"/>
            <a:ext cx="13960430" cy="13960430"/>
          </a:xfrm>
          <a:custGeom>
            <a:avLst/>
            <a:gdLst/>
            <a:ahLst/>
            <a:cxnLst/>
            <a:rect l="l" t="t" r="r" b="b"/>
            <a:pathLst>
              <a:path w="13960430" h="13960430">
                <a:moveTo>
                  <a:pt x="0" y="0"/>
                </a:moveTo>
                <a:lnTo>
                  <a:pt x="13960431" y="0"/>
                </a:lnTo>
                <a:lnTo>
                  <a:pt x="13960431" y="13960430"/>
                </a:lnTo>
                <a:lnTo>
                  <a:pt x="0" y="13960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178051" y="1666158"/>
            <a:ext cx="930679" cy="914450"/>
          </a:xfrm>
          <a:custGeom>
            <a:avLst/>
            <a:gdLst/>
            <a:ahLst/>
            <a:cxnLst/>
            <a:rect l="l" t="t" r="r" b="b"/>
            <a:pathLst>
              <a:path w="914450" h="914450">
                <a:moveTo>
                  <a:pt x="0" y="0"/>
                </a:moveTo>
                <a:lnTo>
                  <a:pt x="914450" y="0"/>
                </a:lnTo>
                <a:lnTo>
                  <a:pt x="914450" y="914450"/>
                </a:lnTo>
                <a:lnTo>
                  <a:pt x="0" y="914450"/>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sp>
      <p:sp>
        <p:nvSpPr>
          <p:cNvPr id="4" name="Freeform 4"/>
          <p:cNvSpPr/>
          <p:nvPr/>
        </p:nvSpPr>
        <p:spPr>
          <a:xfrm>
            <a:off x="6273011" y="1761118"/>
            <a:ext cx="737389" cy="724531"/>
          </a:xfrm>
          <a:custGeom>
            <a:avLst/>
            <a:gdLst/>
            <a:ahLst/>
            <a:cxnLst/>
            <a:rect l="l" t="t" r="r" b="b"/>
            <a:pathLst>
              <a:path w="724531" h="724531">
                <a:moveTo>
                  <a:pt x="0" y="0"/>
                </a:moveTo>
                <a:lnTo>
                  <a:pt x="724531" y="0"/>
                </a:lnTo>
                <a:lnTo>
                  <a:pt x="724531" y="724531"/>
                </a:lnTo>
                <a:lnTo>
                  <a:pt x="0" y="7245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178051" y="4018833"/>
            <a:ext cx="930679" cy="914450"/>
          </a:xfrm>
          <a:custGeom>
            <a:avLst/>
            <a:gdLst/>
            <a:ahLst/>
            <a:cxnLst/>
            <a:rect l="l" t="t" r="r" b="b"/>
            <a:pathLst>
              <a:path w="914450" h="914450">
                <a:moveTo>
                  <a:pt x="0" y="0"/>
                </a:moveTo>
                <a:lnTo>
                  <a:pt x="914450" y="0"/>
                </a:lnTo>
                <a:lnTo>
                  <a:pt x="914450" y="914450"/>
                </a:lnTo>
                <a:lnTo>
                  <a:pt x="0" y="914450"/>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sp>
      <p:sp>
        <p:nvSpPr>
          <p:cNvPr id="6" name="Freeform 6"/>
          <p:cNvSpPr/>
          <p:nvPr/>
        </p:nvSpPr>
        <p:spPr>
          <a:xfrm>
            <a:off x="6273011" y="4113793"/>
            <a:ext cx="737389" cy="724531"/>
          </a:xfrm>
          <a:custGeom>
            <a:avLst/>
            <a:gdLst/>
            <a:ahLst/>
            <a:cxnLst/>
            <a:rect l="l" t="t" r="r" b="b"/>
            <a:pathLst>
              <a:path w="724531" h="724531">
                <a:moveTo>
                  <a:pt x="0" y="0"/>
                </a:moveTo>
                <a:lnTo>
                  <a:pt x="724531" y="0"/>
                </a:lnTo>
                <a:lnTo>
                  <a:pt x="724531" y="724531"/>
                </a:lnTo>
                <a:lnTo>
                  <a:pt x="0" y="7245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5864586" y="5696832"/>
            <a:ext cx="5916997" cy="3839661"/>
          </a:xfrm>
          <a:custGeom>
            <a:avLst/>
            <a:gdLst/>
            <a:ahLst/>
            <a:cxnLst/>
            <a:rect l="l" t="t" r="r" b="b"/>
            <a:pathLst>
              <a:path w="5916997" h="3839661">
                <a:moveTo>
                  <a:pt x="0" y="0"/>
                </a:moveTo>
                <a:lnTo>
                  <a:pt x="5916998" y="0"/>
                </a:lnTo>
                <a:lnTo>
                  <a:pt x="5916998" y="3839661"/>
                </a:lnTo>
                <a:lnTo>
                  <a:pt x="0" y="3839661"/>
                </a:lnTo>
                <a:lnTo>
                  <a:pt x="0" y="0"/>
                </a:lnTo>
                <a:close/>
              </a:path>
            </a:pathLst>
          </a:custGeom>
          <a:blipFill>
            <a:blip r:embed="rId8"/>
            <a:stretch>
              <a:fillRect l="-22684" t="-38135" r="-11857"/>
            </a:stretch>
          </a:blipFill>
        </p:spPr>
      </p:sp>
      <p:sp>
        <p:nvSpPr>
          <p:cNvPr id="8" name="Freeform 8"/>
          <p:cNvSpPr/>
          <p:nvPr/>
        </p:nvSpPr>
        <p:spPr>
          <a:xfrm>
            <a:off x="12059002" y="5726276"/>
            <a:ext cx="5718899" cy="3810216"/>
          </a:xfrm>
          <a:custGeom>
            <a:avLst/>
            <a:gdLst/>
            <a:ahLst/>
            <a:cxnLst/>
            <a:rect l="l" t="t" r="r" b="b"/>
            <a:pathLst>
              <a:path w="5718899" h="3810216">
                <a:moveTo>
                  <a:pt x="0" y="0"/>
                </a:moveTo>
                <a:lnTo>
                  <a:pt x="5718899" y="0"/>
                </a:lnTo>
                <a:lnTo>
                  <a:pt x="5718899" y="3810217"/>
                </a:lnTo>
                <a:lnTo>
                  <a:pt x="0" y="3810217"/>
                </a:lnTo>
                <a:lnTo>
                  <a:pt x="0" y="0"/>
                </a:lnTo>
                <a:close/>
              </a:path>
            </a:pathLst>
          </a:custGeom>
          <a:blipFill>
            <a:blip r:embed="rId9"/>
            <a:stretch>
              <a:fillRect/>
            </a:stretch>
          </a:blipFill>
        </p:spPr>
      </p:sp>
      <p:sp>
        <p:nvSpPr>
          <p:cNvPr id="9" name="TextBox 9"/>
          <p:cNvSpPr txBox="1"/>
          <p:nvPr/>
        </p:nvSpPr>
        <p:spPr>
          <a:xfrm>
            <a:off x="344490" y="3463954"/>
            <a:ext cx="5534402" cy="1050925"/>
          </a:xfrm>
          <a:prstGeom prst="rect">
            <a:avLst/>
          </a:prstGeom>
        </p:spPr>
        <p:txBody>
          <a:bodyPr lIns="0" tIns="0" rIns="0" bIns="0" rtlCol="0" anchor="t">
            <a:spAutoFit/>
          </a:bodyPr>
          <a:lstStyle/>
          <a:p>
            <a:pPr algn="l">
              <a:lnSpc>
                <a:spcPts val="8450"/>
              </a:lnSpc>
            </a:pPr>
            <a:r>
              <a:rPr lang="en-US" sz="6500" b="1">
                <a:solidFill>
                  <a:srgbClr val="718BAB"/>
                </a:solidFill>
                <a:latin typeface="Klein Bold"/>
                <a:ea typeface="Klein Bold"/>
                <a:cs typeface="Klein Bold"/>
                <a:sym typeface="Klein Bold"/>
              </a:rPr>
              <a:t>Offer for</a:t>
            </a:r>
          </a:p>
        </p:txBody>
      </p:sp>
      <p:sp>
        <p:nvSpPr>
          <p:cNvPr id="10" name="TextBox 10"/>
          <p:cNvSpPr txBox="1"/>
          <p:nvPr/>
        </p:nvSpPr>
        <p:spPr>
          <a:xfrm>
            <a:off x="7447566" y="3990283"/>
            <a:ext cx="10840434" cy="952500"/>
          </a:xfrm>
          <a:prstGeom prst="rect">
            <a:avLst/>
          </a:prstGeom>
        </p:spPr>
        <p:txBody>
          <a:bodyPr wrap="square" lIns="0" tIns="0" rIns="0" bIns="0" rtlCol="0" anchor="t">
            <a:spAutoFit/>
          </a:bodyPr>
          <a:lstStyle/>
          <a:p>
            <a:pPr marL="0" lvl="0" indent="0" algn="l">
              <a:lnSpc>
                <a:spcPts val="3675"/>
              </a:lnSpc>
              <a:spcBef>
                <a:spcPct val="0"/>
              </a:spcBef>
            </a:pPr>
            <a:r>
              <a:rPr lang="en-US" sz="3063" b="1" dirty="0">
                <a:solidFill>
                  <a:srgbClr val="2A2E3A"/>
                </a:solidFill>
                <a:latin typeface="Klein Bold"/>
                <a:ea typeface="Klein Bold"/>
                <a:cs typeface="Klein Bold"/>
                <a:sym typeface="Klein Bold"/>
              </a:rPr>
              <a:t>Participation in yearly organized PhD students seminars (on-line)</a:t>
            </a:r>
          </a:p>
        </p:txBody>
      </p:sp>
      <p:sp>
        <p:nvSpPr>
          <p:cNvPr id="11" name="TextBox 11"/>
          <p:cNvSpPr txBox="1"/>
          <p:nvPr/>
        </p:nvSpPr>
        <p:spPr>
          <a:xfrm>
            <a:off x="7447566" y="1353109"/>
            <a:ext cx="10535634" cy="1422697"/>
          </a:xfrm>
          <a:prstGeom prst="rect">
            <a:avLst/>
          </a:prstGeom>
        </p:spPr>
        <p:txBody>
          <a:bodyPr wrap="square" lIns="0" tIns="0" rIns="0" bIns="0" rtlCol="0" anchor="t">
            <a:spAutoFit/>
          </a:bodyPr>
          <a:lstStyle/>
          <a:p>
            <a:pPr marL="0" lvl="0" indent="0" algn="l">
              <a:lnSpc>
                <a:spcPts val="3675"/>
              </a:lnSpc>
              <a:spcBef>
                <a:spcPct val="0"/>
              </a:spcBef>
            </a:pPr>
            <a:r>
              <a:rPr lang="en-US" sz="3063" b="1" dirty="0">
                <a:solidFill>
                  <a:srgbClr val="2A2E3A"/>
                </a:solidFill>
                <a:latin typeface="Klein Bold"/>
                <a:ea typeface="Klein Bold"/>
                <a:cs typeface="Klein Bold"/>
                <a:sym typeface="Klein Bold"/>
              </a:rPr>
              <a:t>Participation in yearly organized International PhD student conference (stationary or on-line); Mobility grants from ULSL </a:t>
            </a:r>
            <a:r>
              <a:rPr lang="pl-PL" sz="3063" b="1" dirty="0">
                <a:solidFill>
                  <a:srgbClr val="2A2E3A"/>
                </a:solidFill>
                <a:latin typeface="Klein Bold"/>
                <a:ea typeface="Klein Bold"/>
                <a:cs typeface="Klein Bold"/>
                <a:sym typeface="Klein Bold"/>
              </a:rPr>
              <a:t>for </a:t>
            </a:r>
            <a:r>
              <a:rPr lang="pl-PL" sz="3063" b="1" dirty="0" err="1">
                <a:solidFill>
                  <a:srgbClr val="2A2E3A"/>
                </a:solidFill>
                <a:latin typeface="Klein Bold"/>
                <a:ea typeface="Klein Bold"/>
                <a:cs typeface="Klein Bold"/>
                <a:sym typeface="Klein Bold"/>
              </a:rPr>
              <a:t>incoming</a:t>
            </a:r>
            <a:r>
              <a:rPr lang="pl-PL" sz="3063" b="1" dirty="0">
                <a:solidFill>
                  <a:srgbClr val="2A2E3A"/>
                </a:solidFill>
                <a:latin typeface="Klein Bold"/>
                <a:ea typeface="Klein Bold"/>
                <a:cs typeface="Klein Bold"/>
                <a:sym typeface="Klein Bold"/>
              </a:rPr>
              <a:t> </a:t>
            </a:r>
            <a:r>
              <a:rPr lang="pl-PL" sz="3063" b="1" dirty="0" err="1">
                <a:solidFill>
                  <a:srgbClr val="2A2E3A"/>
                </a:solidFill>
                <a:latin typeface="Klein Bold"/>
                <a:ea typeface="Klein Bold"/>
                <a:cs typeface="Klein Bold"/>
                <a:sym typeface="Klein Bold"/>
              </a:rPr>
              <a:t>PhD</a:t>
            </a:r>
            <a:r>
              <a:rPr lang="pl-PL" sz="3063" b="1" dirty="0">
                <a:solidFill>
                  <a:srgbClr val="2A2E3A"/>
                </a:solidFill>
                <a:latin typeface="Klein Bold"/>
                <a:ea typeface="Klein Bold"/>
                <a:cs typeface="Klein Bold"/>
                <a:sym typeface="Klein Bold"/>
              </a:rPr>
              <a:t> </a:t>
            </a:r>
            <a:r>
              <a:rPr lang="pl-PL" sz="3063" b="1" dirty="0" err="1">
                <a:solidFill>
                  <a:srgbClr val="2A2E3A"/>
                </a:solidFill>
                <a:latin typeface="Klein Bold"/>
                <a:ea typeface="Klein Bold"/>
                <a:cs typeface="Klein Bold"/>
                <a:sym typeface="Klein Bold"/>
              </a:rPr>
              <a:t>students</a:t>
            </a:r>
            <a:r>
              <a:rPr lang="pl-PL" sz="3063" b="1" dirty="0">
                <a:solidFill>
                  <a:srgbClr val="2A2E3A"/>
                </a:solidFill>
                <a:latin typeface="Klein Bold"/>
                <a:ea typeface="Klein Bold"/>
                <a:cs typeface="Klein Bold"/>
                <a:sym typeface="Klein Bold"/>
              </a:rPr>
              <a:t> </a:t>
            </a:r>
            <a:endParaRPr lang="en-US" sz="3063" b="1" dirty="0">
              <a:solidFill>
                <a:srgbClr val="2A2E3A"/>
              </a:solidFill>
              <a:latin typeface="Klein Bold"/>
              <a:ea typeface="Klein Bold"/>
              <a:cs typeface="Klein Bold"/>
              <a:sym typeface="Klein Bold"/>
            </a:endParaRPr>
          </a:p>
        </p:txBody>
      </p:sp>
      <p:sp>
        <p:nvSpPr>
          <p:cNvPr id="12" name="TextBox 12"/>
          <p:cNvSpPr txBox="1"/>
          <p:nvPr/>
        </p:nvSpPr>
        <p:spPr>
          <a:xfrm>
            <a:off x="344490" y="4448203"/>
            <a:ext cx="6044810" cy="1068705"/>
          </a:xfrm>
          <a:prstGeom prst="rect">
            <a:avLst/>
          </a:prstGeom>
        </p:spPr>
        <p:txBody>
          <a:bodyPr lIns="0" tIns="0" rIns="0" bIns="0" rtlCol="0" anchor="t">
            <a:spAutoFit/>
          </a:bodyPr>
          <a:lstStyle/>
          <a:p>
            <a:pPr algn="l">
              <a:lnSpc>
                <a:spcPts val="8580"/>
              </a:lnSpc>
            </a:pPr>
            <a:r>
              <a:rPr lang="en-US" sz="6600" b="1">
                <a:solidFill>
                  <a:srgbClr val="2A2E3A"/>
                </a:solidFill>
                <a:latin typeface="Klein Bold"/>
                <a:ea typeface="Klein Bold"/>
                <a:cs typeface="Klein Bold"/>
                <a:sym typeface="Klein Bold"/>
              </a:rPr>
              <a:t>PhD students</a:t>
            </a:r>
          </a:p>
        </p:txBody>
      </p:sp>
      <p:grpSp>
        <p:nvGrpSpPr>
          <p:cNvPr id="13" name="Group 13"/>
          <p:cNvGrpSpPr/>
          <p:nvPr/>
        </p:nvGrpSpPr>
        <p:grpSpPr>
          <a:xfrm>
            <a:off x="194660" y="0"/>
            <a:ext cx="7812016" cy="1086187"/>
            <a:chOff x="0" y="0"/>
            <a:chExt cx="10416021" cy="1448249"/>
          </a:xfrm>
        </p:grpSpPr>
        <p:sp>
          <p:nvSpPr>
            <p:cNvPr id="14" name="Freeform 14"/>
            <p:cNvSpPr/>
            <p:nvPr/>
          </p:nvSpPr>
          <p:spPr>
            <a:xfrm>
              <a:off x="0" y="48355"/>
              <a:ext cx="4987841" cy="1136119"/>
            </a:xfrm>
            <a:custGeom>
              <a:avLst/>
              <a:gdLst/>
              <a:ahLst/>
              <a:cxnLst/>
              <a:rect l="l" t="t" r="r" b="b"/>
              <a:pathLst>
                <a:path w="4987841" h="1136119">
                  <a:moveTo>
                    <a:pt x="0" y="0"/>
                  </a:moveTo>
                  <a:lnTo>
                    <a:pt x="4987841" y="0"/>
                  </a:lnTo>
                  <a:lnTo>
                    <a:pt x="4987841" y="1136119"/>
                  </a:lnTo>
                  <a:lnTo>
                    <a:pt x="0" y="1136119"/>
                  </a:lnTo>
                  <a:lnTo>
                    <a:pt x="0" y="0"/>
                  </a:lnTo>
                  <a:close/>
                </a:path>
              </a:pathLst>
            </a:custGeom>
            <a:blipFill>
              <a:blip r:embed="rId10"/>
              <a:stretch>
                <a:fillRect/>
              </a:stretch>
            </a:blipFill>
          </p:spPr>
        </p:sp>
        <p:sp>
          <p:nvSpPr>
            <p:cNvPr id="15" name="Freeform 15"/>
            <p:cNvSpPr/>
            <p:nvPr/>
          </p:nvSpPr>
          <p:spPr>
            <a:xfrm>
              <a:off x="5046897" y="92453"/>
              <a:ext cx="4532174" cy="1263344"/>
            </a:xfrm>
            <a:custGeom>
              <a:avLst/>
              <a:gdLst/>
              <a:ahLst/>
              <a:cxnLst/>
              <a:rect l="l" t="t" r="r" b="b"/>
              <a:pathLst>
                <a:path w="4532174" h="1263344">
                  <a:moveTo>
                    <a:pt x="0" y="0"/>
                  </a:moveTo>
                  <a:lnTo>
                    <a:pt x="4532175" y="0"/>
                  </a:lnTo>
                  <a:lnTo>
                    <a:pt x="4532175" y="1263343"/>
                  </a:lnTo>
                  <a:lnTo>
                    <a:pt x="0" y="1263343"/>
                  </a:lnTo>
                  <a:lnTo>
                    <a:pt x="0" y="0"/>
                  </a:lnTo>
                  <a:close/>
                </a:path>
              </a:pathLst>
            </a:custGeom>
            <a:blipFill>
              <a:blip r:embed="rId11"/>
              <a:stretch>
                <a:fillRect/>
              </a:stretch>
            </a:blipFill>
          </p:spPr>
        </p:sp>
        <p:sp>
          <p:nvSpPr>
            <p:cNvPr id="16" name="Freeform 16"/>
            <p:cNvSpPr/>
            <p:nvPr/>
          </p:nvSpPr>
          <p:spPr>
            <a:xfrm>
              <a:off x="9419707" y="0"/>
              <a:ext cx="996313" cy="1448249"/>
            </a:xfrm>
            <a:custGeom>
              <a:avLst/>
              <a:gdLst/>
              <a:ahLst/>
              <a:cxnLst/>
              <a:rect l="l" t="t" r="r" b="b"/>
              <a:pathLst>
                <a:path w="996313" h="1448249">
                  <a:moveTo>
                    <a:pt x="0" y="0"/>
                  </a:moveTo>
                  <a:lnTo>
                    <a:pt x="996314" y="0"/>
                  </a:lnTo>
                  <a:lnTo>
                    <a:pt x="996314" y="1448249"/>
                  </a:lnTo>
                  <a:lnTo>
                    <a:pt x="0" y="1448249"/>
                  </a:lnTo>
                  <a:lnTo>
                    <a:pt x="0" y="0"/>
                  </a:lnTo>
                  <a:close/>
                </a:path>
              </a:pathLst>
            </a:custGeom>
            <a:blipFill>
              <a:blip r:embed="rId12"/>
              <a:stretch>
                <a:fillRect l="-50659" r="-43154"/>
              </a:stretch>
            </a:blipFill>
          </p:spPr>
        </p:sp>
      </p:grpSp>
      <p:sp>
        <p:nvSpPr>
          <p:cNvPr id="17" name="Prostokąt 16">
            <a:extLst>
              <a:ext uri="{FF2B5EF4-FFF2-40B4-BE49-F238E27FC236}">
                <a16:creationId xmlns:a16="http://schemas.microsoft.com/office/drawing/2014/main" id="{49A51B00-1F60-49E4-BF0E-89FD4DD01590}"/>
              </a:ext>
            </a:extLst>
          </p:cNvPr>
          <p:cNvSpPr/>
          <p:nvPr/>
        </p:nvSpPr>
        <p:spPr>
          <a:xfrm>
            <a:off x="12030928" y="9536492"/>
            <a:ext cx="5233419" cy="646331"/>
          </a:xfrm>
          <a:prstGeom prst="rect">
            <a:avLst/>
          </a:prstGeom>
        </p:spPr>
        <p:txBody>
          <a:bodyPr wrap="none">
            <a:spAutoFit/>
          </a:bodyPr>
          <a:lstStyle/>
          <a:p>
            <a:pPr algn="ctr"/>
            <a:r>
              <a:rPr lang="en-US" dirty="0">
                <a:latin typeface="Exo"/>
              </a:rPr>
              <a:t>Vice-Rector for Science and International Cooperation</a:t>
            </a:r>
            <a:endParaRPr lang="pl-PL" dirty="0">
              <a:latin typeface="Exo"/>
            </a:endParaRPr>
          </a:p>
          <a:p>
            <a:pPr algn="ctr"/>
            <a:r>
              <a:rPr lang="pl-PL" b="0" dirty="0" err="1">
                <a:effectLst/>
                <a:latin typeface="Exo"/>
              </a:rPr>
              <a:t>Director</a:t>
            </a:r>
            <a:r>
              <a:rPr lang="pl-PL" b="0" dirty="0">
                <a:effectLst/>
                <a:latin typeface="Exo"/>
              </a:rPr>
              <a:t> of ULSL </a:t>
            </a:r>
            <a:r>
              <a:rPr lang="pl-PL" dirty="0" err="1">
                <a:latin typeface="Exo"/>
              </a:rPr>
              <a:t>D</a:t>
            </a:r>
            <a:r>
              <a:rPr lang="pl-PL" b="0" dirty="0" err="1">
                <a:effectLst/>
                <a:latin typeface="Exo"/>
              </a:rPr>
              <a:t>octoral</a:t>
            </a:r>
            <a:r>
              <a:rPr lang="pl-PL" b="0" dirty="0">
                <a:effectLst/>
                <a:latin typeface="Exo"/>
              </a:rPr>
              <a:t> </a:t>
            </a:r>
            <a:r>
              <a:rPr lang="pl-PL" dirty="0">
                <a:latin typeface="Exo"/>
              </a:rPr>
              <a:t>S</a:t>
            </a:r>
            <a:r>
              <a:rPr lang="pl-PL" b="0" dirty="0">
                <a:effectLst/>
                <a:latin typeface="Exo"/>
              </a:rPr>
              <a:t>chool</a:t>
            </a:r>
            <a:endParaRPr lang="en-US" b="0" dirty="0">
              <a:effectLst/>
              <a:latin typeface="Ex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D087746F-0A7B-4104-8264-85A978686100}"/>
              </a:ext>
            </a:extLst>
          </p:cNvPr>
          <p:cNvSpPr/>
          <p:nvPr/>
        </p:nvSpPr>
        <p:spPr>
          <a:xfrm>
            <a:off x="9144000" y="9029700"/>
            <a:ext cx="9144000" cy="646331"/>
          </a:xfrm>
          <a:prstGeom prst="rect">
            <a:avLst/>
          </a:prstGeom>
        </p:spPr>
        <p:txBody>
          <a:bodyPr>
            <a:spAutoFit/>
          </a:bodyPr>
          <a:lstStyle/>
          <a:p>
            <a:r>
              <a:rPr lang="en-US" dirty="0">
                <a:hlinkClick r:id="rId3"/>
              </a:rPr>
              <a:t>3rd International PhD Students’ Conference: Environment-Plant-Animal-Product together with the International Workshops at the University of Life Sciences in Lublin, Poland</a:t>
            </a:r>
            <a:endParaRPr lang="pl-PL" dirty="0"/>
          </a:p>
        </p:txBody>
      </p:sp>
      <p:grpSp>
        <p:nvGrpSpPr>
          <p:cNvPr id="3" name="Group 13">
            <a:extLst>
              <a:ext uri="{FF2B5EF4-FFF2-40B4-BE49-F238E27FC236}">
                <a16:creationId xmlns:a16="http://schemas.microsoft.com/office/drawing/2014/main" id="{E0509587-5729-4695-9BA9-94629F8FB596}"/>
              </a:ext>
            </a:extLst>
          </p:cNvPr>
          <p:cNvGrpSpPr/>
          <p:nvPr/>
        </p:nvGrpSpPr>
        <p:grpSpPr>
          <a:xfrm>
            <a:off x="0" y="0"/>
            <a:ext cx="7812016" cy="1086187"/>
            <a:chOff x="0" y="0"/>
            <a:chExt cx="10416021" cy="1448249"/>
          </a:xfrm>
        </p:grpSpPr>
        <p:sp>
          <p:nvSpPr>
            <p:cNvPr id="4" name="Freeform 14">
              <a:extLst>
                <a:ext uri="{FF2B5EF4-FFF2-40B4-BE49-F238E27FC236}">
                  <a16:creationId xmlns:a16="http://schemas.microsoft.com/office/drawing/2014/main" id="{BB0E087E-D022-47D5-8334-17A94785E1A4}"/>
                </a:ext>
              </a:extLst>
            </p:cNvPr>
            <p:cNvSpPr/>
            <p:nvPr/>
          </p:nvSpPr>
          <p:spPr>
            <a:xfrm>
              <a:off x="0" y="48355"/>
              <a:ext cx="4987841" cy="1136119"/>
            </a:xfrm>
            <a:custGeom>
              <a:avLst/>
              <a:gdLst/>
              <a:ahLst/>
              <a:cxnLst/>
              <a:rect l="l" t="t" r="r" b="b"/>
              <a:pathLst>
                <a:path w="4987841" h="1136119">
                  <a:moveTo>
                    <a:pt x="0" y="0"/>
                  </a:moveTo>
                  <a:lnTo>
                    <a:pt x="4987841" y="0"/>
                  </a:lnTo>
                  <a:lnTo>
                    <a:pt x="4987841" y="1136119"/>
                  </a:lnTo>
                  <a:lnTo>
                    <a:pt x="0" y="1136119"/>
                  </a:lnTo>
                  <a:lnTo>
                    <a:pt x="0" y="0"/>
                  </a:lnTo>
                  <a:close/>
                </a:path>
              </a:pathLst>
            </a:custGeom>
            <a:blipFill>
              <a:blip r:embed="rId4"/>
              <a:stretch>
                <a:fillRect/>
              </a:stretch>
            </a:blipFill>
          </p:spPr>
        </p:sp>
        <p:sp>
          <p:nvSpPr>
            <p:cNvPr id="5" name="Freeform 15">
              <a:extLst>
                <a:ext uri="{FF2B5EF4-FFF2-40B4-BE49-F238E27FC236}">
                  <a16:creationId xmlns:a16="http://schemas.microsoft.com/office/drawing/2014/main" id="{0E0BC820-1ADA-40E7-A1E4-93627DC85595}"/>
                </a:ext>
              </a:extLst>
            </p:cNvPr>
            <p:cNvSpPr/>
            <p:nvPr/>
          </p:nvSpPr>
          <p:spPr>
            <a:xfrm>
              <a:off x="5046897" y="92453"/>
              <a:ext cx="4532174" cy="1263344"/>
            </a:xfrm>
            <a:custGeom>
              <a:avLst/>
              <a:gdLst/>
              <a:ahLst/>
              <a:cxnLst/>
              <a:rect l="l" t="t" r="r" b="b"/>
              <a:pathLst>
                <a:path w="4532174" h="1263344">
                  <a:moveTo>
                    <a:pt x="0" y="0"/>
                  </a:moveTo>
                  <a:lnTo>
                    <a:pt x="4532175" y="0"/>
                  </a:lnTo>
                  <a:lnTo>
                    <a:pt x="4532175" y="1263343"/>
                  </a:lnTo>
                  <a:lnTo>
                    <a:pt x="0" y="1263343"/>
                  </a:lnTo>
                  <a:lnTo>
                    <a:pt x="0" y="0"/>
                  </a:lnTo>
                  <a:close/>
                </a:path>
              </a:pathLst>
            </a:custGeom>
            <a:blipFill>
              <a:blip r:embed="rId5"/>
              <a:stretch>
                <a:fillRect/>
              </a:stretch>
            </a:blipFill>
          </p:spPr>
        </p:sp>
        <p:sp>
          <p:nvSpPr>
            <p:cNvPr id="6" name="Freeform 16">
              <a:extLst>
                <a:ext uri="{FF2B5EF4-FFF2-40B4-BE49-F238E27FC236}">
                  <a16:creationId xmlns:a16="http://schemas.microsoft.com/office/drawing/2014/main" id="{5A054086-9B86-4D11-83F3-642AC8B21E0A}"/>
                </a:ext>
              </a:extLst>
            </p:cNvPr>
            <p:cNvSpPr/>
            <p:nvPr/>
          </p:nvSpPr>
          <p:spPr>
            <a:xfrm>
              <a:off x="9419707" y="0"/>
              <a:ext cx="996313" cy="1448249"/>
            </a:xfrm>
            <a:custGeom>
              <a:avLst/>
              <a:gdLst/>
              <a:ahLst/>
              <a:cxnLst/>
              <a:rect l="l" t="t" r="r" b="b"/>
              <a:pathLst>
                <a:path w="996313" h="1448249">
                  <a:moveTo>
                    <a:pt x="0" y="0"/>
                  </a:moveTo>
                  <a:lnTo>
                    <a:pt x="996314" y="0"/>
                  </a:lnTo>
                  <a:lnTo>
                    <a:pt x="996314" y="1448249"/>
                  </a:lnTo>
                  <a:lnTo>
                    <a:pt x="0" y="1448249"/>
                  </a:lnTo>
                  <a:lnTo>
                    <a:pt x="0" y="0"/>
                  </a:lnTo>
                  <a:close/>
                </a:path>
              </a:pathLst>
            </a:custGeom>
            <a:blipFill>
              <a:blip r:embed="rId6"/>
              <a:stretch>
                <a:fillRect l="-50659" r="-43154"/>
              </a:stretch>
            </a:blipFill>
          </p:spPr>
        </p:sp>
      </p:grpSp>
      <p:grpSp>
        <p:nvGrpSpPr>
          <p:cNvPr id="7" name="Group 2">
            <a:extLst>
              <a:ext uri="{FF2B5EF4-FFF2-40B4-BE49-F238E27FC236}">
                <a16:creationId xmlns:a16="http://schemas.microsoft.com/office/drawing/2014/main" id="{C2A905D5-9EA3-4C67-8EA1-0C086CC487B0}"/>
              </a:ext>
            </a:extLst>
          </p:cNvPr>
          <p:cNvGrpSpPr/>
          <p:nvPr/>
        </p:nvGrpSpPr>
        <p:grpSpPr>
          <a:xfrm>
            <a:off x="576977" y="1054948"/>
            <a:ext cx="3742169" cy="3248486"/>
            <a:chOff x="1311121" y="1311121"/>
            <a:chExt cx="10385820" cy="10385820"/>
          </a:xfrm>
        </p:grpSpPr>
        <p:sp>
          <p:nvSpPr>
            <p:cNvPr id="8" name="Freeform 3">
              <a:extLst>
                <a:ext uri="{FF2B5EF4-FFF2-40B4-BE49-F238E27FC236}">
                  <a16:creationId xmlns:a16="http://schemas.microsoft.com/office/drawing/2014/main" id="{6FAD5FD2-AFA5-41CF-8BF3-9F68A8DD2F00}"/>
                </a:ext>
              </a:extLst>
            </p:cNvPr>
            <p:cNvSpPr/>
            <p:nvPr/>
          </p:nvSpPr>
          <p:spPr>
            <a:xfrm rot="20399043">
              <a:off x="1444917" y="1444917"/>
              <a:ext cx="10252024" cy="10252024"/>
            </a:xfrm>
            <a:custGeom>
              <a:avLst/>
              <a:gdLst/>
              <a:ahLst/>
              <a:cxnLst/>
              <a:rect l="l" t="t" r="r" b="b"/>
              <a:pathLst>
                <a:path w="10252025" h="10252025">
                  <a:moveTo>
                    <a:pt x="0" y="0"/>
                  </a:moveTo>
                  <a:lnTo>
                    <a:pt x="10252025" y="0"/>
                  </a:lnTo>
                  <a:lnTo>
                    <a:pt x="10252025" y="10252025"/>
                  </a:lnTo>
                  <a:lnTo>
                    <a:pt x="0" y="10252025"/>
                  </a:lnTo>
                  <a:lnTo>
                    <a:pt x="0" y="0"/>
                  </a:lnTo>
                  <a:close/>
                </a:path>
              </a:pathLst>
            </a:custGeom>
            <a:blipFill>
              <a:blip r:embed="rId7">
                <a:alphaModFix amt="31000"/>
                <a:extLst>
                  <a:ext uri="{96DAC541-7B7A-43D3-8B79-37D633B846F1}">
                    <asvg:svgBlip xmlns:asvg="http://schemas.microsoft.com/office/drawing/2016/SVG/main" r:embed="rId8"/>
                  </a:ext>
                </a:extLst>
              </a:blip>
              <a:stretch>
                <a:fillRect/>
              </a:stretch>
            </a:blipFill>
          </p:spPr>
        </p:sp>
        <p:sp>
          <p:nvSpPr>
            <p:cNvPr id="9" name="Freeform 4">
              <a:extLst>
                <a:ext uri="{FF2B5EF4-FFF2-40B4-BE49-F238E27FC236}">
                  <a16:creationId xmlns:a16="http://schemas.microsoft.com/office/drawing/2014/main" id="{599F72A9-BC37-476B-9436-B7EF22470E97}"/>
                </a:ext>
              </a:extLst>
            </p:cNvPr>
            <p:cNvSpPr/>
            <p:nvPr/>
          </p:nvSpPr>
          <p:spPr>
            <a:xfrm>
              <a:off x="1311121" y="1311121"/>
              <a:ext cx="10252024" cy="10252024"/>
            </a:xfrm>
            <a:custGeom>
              <a:avLst/>
              <a:gdLst/>
              <a:ahLst/>
              <a:cxnLst/>
              <a:rect l="l" t="t" r="r" b="b"/>
              <a:pathLst>
                <a:path w="10252025" h="10252025">
                  <a:moveTo>
                    <a:pt x="0" y="0"/>
                  </a:moveTo>
                  <a:lnTo>
                    <a:pt x="10252025" y="0"/>
                  </a:lnTo>
                  <a:lnTo>
                    <a:pt x="10252025" y="10252025"/>
                  </a:lnTo>
                  <a:lnTo>
                    <a:pt x="0" y="1025202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sp>
        <p:nvSpPr>
          <p:cNvPr id="10" name="TextBox 8">
            <a:extLst>
              <a:ext uri="{FF2B5EF4-FFF2-40B4-BE49-F238E27FC236}">
                <a16:creationId xmlns:a16="http://schemas.microsoft.com/office/drawing/2014/main" id="{4B1CD7DD-93CA-4B4C-B094-F0433E65750B}"/>
              </a:ext>
            </a:extLst>
          </p:cNvPr>
          <p:cNvSpPr txBox="1"/>
          <p:nvPr/>
        </p:nvSpPr>
        <p:spPr>
          <a:xfrm>
            <a:off x="529515" y="1380469"/>
            <a:ext cx="3885302" cy="3405861"/>
          </a:xfrm>
          <a:prstGeom prst="rect">
            <a:avLst/>
          </a:prstGeom>
        </p:spPr>
        <p:txBody>
          <a:bodyPr lIns="50800" tIns="50800" rIns="50800" bIns="50800" rtlCol="0" anchor="ctr"/>
          <a:lstStyle/>
          <a:p>
            <a:pPr algn="ctr">
              <a:lnSpc>
                <a:spcPct val="150000"/>
              </a:lnSpc>
            </a:pPr>
            <a:r>
              <a:rPr lang="pl-PL" sz="2400" b="1" dirty="0">
                <a:solidFill>
                  <a:srgbClr val="FFFFFF"/>
                </a:solidFill>
                <a:latin typeface="Klein Bold"/>
                <a:ea typeface="Klein Bold"/>
                <a:cs typeface="Klein Bold"/>
                <a:sym typeface="Klein Bold"/>
              </a:rPr>
              <a:t>International</a:t>
            </a:r>
          </a:p>
          <a:p>
            <a:pPr algn="ctr">
              <a:lnSpc>
                <a:spcPct val="150000"/>
              </a:lnSpc>
            </a:pPr>
            <a:r>
              <a:rPr lang="pl-PL" sz="2400" b="1" dirty="0" err="1">
                <a:solidFill>
                  <a:srgbClr val="FFFFFF"/>
                </a:solidFill>
                <a:latin typeface="Klein Bold"/>
                <a:ea typeface="Klein Bold"/>
                <a:cs typeface="Klein Bold"/>
                <a:sym typeface="Klein Bold"/>
              </a:rPr>
              <a:t>PhD</a:t>
            </a:r>
            <a:r>
              <a:rPr lang="pl-PL" sz="2400" b="1" dirty="0">
                <a:solidFill>
                  <a:srgbClr val="FFFFFF"/>
                </a:solidFill>
                <a:latin typeface="Klein Bold"/>
                <a:ea typeface="Klein Bold"/>
                <a:cs typeface="Klein Bold"/>
                <a:sym typeface="Klein Bold"/>
              </a:rPr>
              <a:t> </a:t>
            </a:r>
            <a:r>
              <a:rPr lang="pl-PL" sz="2400" b="1" dirty="0" err="1">
                <a:solidFill>
                  <a:srgbClr val="FFFFFF"/>
                </a:solidFill>
                <a:latin typeface="Klein Bold"/>
                <a:ea typeface="Klein Bold"/>
                <a:cs typeface="Klein Bold"/>
                <a:sym typeface="Klein Bold"/>
              </a:rPr>
              <a:t>students</a:t>
            </a:r>
            <a:endParaRPr lang="pl-PL" sz="2400" b="1" dirty="0">
              <a:solidFill>
                <a:srgbClr val="FFFFFF"/>
              </a:solidFill>
              <a:latin typeface="Klein Bold"/>
              <a:ea typeface="Klein Bold"/>
              <a:cs typeface="Klein Bold"/>
              <a:sym typeface="Klein Bold"/>
            </a:endParaRPr>
          </a:p>
          <a:p>
            <a:pPr algn="ctr">
              <a:lnSpc>
                <a:spcPct val="150000"/>
              </a:lnSpc>
            </a:pPr>
            <a:r>
              <a:rPr lang="pl-PL" sz="2400" b="1" dirty="0" err="1">
                <a:solidFill>
                  <a:srgbClr val="FFFFFF"/>
                </a:solidFill>
                <a:latin typeface="Klein Bold"/>
                <a:ea typeface="Klein Bold"/>
                <a:cs typeface="Klein Bold"/>
                <a:sym typeface="Klein Bold"/>
              </a:rPr>
              <a:t>conference</a:t>
            </a:r>
            <a:endParaRPr lang="pl-PL" sz="2400" b="1" dirty="0">
              <a:solidFill>
                <a:srgbClr val="FFFFFF"/>
              </a:solidFill>
              <a:latin typeface="Klein Bold"/>
              <a:ea typeface="Klein Bold"/>
              <a:cs typeface="Klein Bold"/>
              <a:sym typeface="Klein Bold"/>
            </a:endParaRPr>
          </a:p>
          <a:p>
            <a:pPr algn="ctr">
              <a:lnSpc>
                <a:spcPct val="150000"/>
              </a:lnSpc>
            </a:pPr>
            <a:r>
              <a:rPr lang="pl-PL" sz="2400" b="1" dirty="0">
                <a:solidFill>
                  <a:srgbClr val="FFFFFF"/>
                </a:solidFill>
                <a:latin typeface="Klein Bold"/>
                <a:ea typeface="Klein Bold"/>
                <a:cs typeface="Klein Bold"/>
                <a:sym typeface="Klein Bold"/>
              </a:rPr>
              <a:t>(1 </a:t>
            </a:r>
            <a:r>
              <a:rPr lang="pl-PL" sz="2400" b="1" dirty="0" err="1">
                <a:solidFill>
                  <a:srgbClr val="FFFFFF"/>
                </a:solidFill>
                <a:latin typeface="Klein Bold"/>
                <a:ea typeface="Klein Bold"/>
                <a:cs typeface="Klein Bold"/>
                <a:sym typeface="Klein Bold"/>
              </a:rPr>
              <a:t>minute</a:t>
            </a:r>
            <a:r>
              <a:rPr lang="pl-PL" sz="2400" b="1" dirty="0">
                <a:solidFill>
                  <a:srgbClr val="FFFFFF"/>
                </a:solidFill>
                <a:latin typeface="Klein Bold"/>
                <a:ea typeface="Klein Bold"/>
                <a:cs typeface="Klein Bold"/>
                <a:sym typeface="Klein Bold"/>
              </a:rPr>
              <a:t>)</a:t>
            </a:r>
            <a:endParaRPr lang="en-US" sz="2400" b="1" dirty="0">
              <a:solidFill>
                <a:srgbClr val="FFFFFF"/>
              </a:solidFill>
              <a:latin typeface="Klein Bold"/>
              <a:ea typeface="Klein Bold"/>
              <a:cs typeface="Klein Bold"/>
              <a:sym typeface="Klein Bold"/>
            </a:endParaRPr>
          </a:p>
          <a:p>
            <a:pPr algn="ctr">
              <a:lnSpc>
                <a:spcPts val="3219"/>
              </a:lnSpc>
            </a:pPr>
            <a:endParaRPr lang="en-US" sz="1600" b="1" dirty="0">
              <a:solidFill>
                <a:srgbClr val="FFFFFF"/>
              </a:solidFill>
              <a:latin typeface="Klein Bold"/>
              <a:ea typeface="Klein Bold"/>
              <a:cs typeface="Klein Bold"/>
              <a:sym typeface="Klein Bold"/>
            </a:endParaRPr>
          </a:p>
          <a:p>
            <a:pPr algn="ctr">
              <a:lnSpc>
                <a:spcPts val="3219"/>
              </a:lnSpc>
            </a:pPr>
            <a:endParaRPr lang="en-US" sz="2299" b="1" dirty="0">
              <a:solidFill>
                <a:srgbClr val="FFFFFF"/>
              </a:solidFill>
              <a:latin typeface="Klein Bold"/>
              <a:ea typeface="Klein Bold"/>
              <a:cs typeface="Klein Bold"/>
              <a:sym typeface="Klein Bold"/>
            </a:endParaRPr>
          </a:p>
        </p:txBody>
      </p:sp>
      <p:pic>
        <p:nvPicPr>
          <p:cNvPr id="12" name="Picture 2" descr="Obraz zawierający tekst, zrzut ekranu, kwadrat, Czcionka&#10;&#10;Opis wygenerowany automatycznie">
            <a:extLst>
              <a:ext uri="{FF2B5EF4-FFF2-40B4-BE49-F238E27FC236}">
                <a16:creationId xmlns:a16="http://schemas.microsoft.com/office/drawing/2014/main" id="{E1B9EB51-FBA6-4DF5-A5D2-3BA4E9FDB8C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3881" y="4812588"/>
            <a:ext cx="3291760" cy="4086323"/>
          </a:xfrm>
          <a:prstGeom prst="rect">
            <a:avLst/>
          </a:prstGeom>
          <a:noFill/>
          <a:extLst>
            <a:ext uri="{909E8E84-426E-40DD-AFC4-6F175D3DCCD1}">
              <a14:hiddenFill xmlns:a14="http://schemas.microsoft.com/office/drawing/2010/main">
                <a:solidFill>
                  <a:srgbClr val="FFFFFF"/>
                </a:solidFill>
              </a14:hiddenFill>
            </a:ext>
          </a:extLst>
        </p:spPr>
      </p:pic>
      <p:pic>
        <p:nvPicPr>
          <p:cNvPr id="13" name="Multimedia online 12" title="3rd International PhD Students’ Conference: Environment-Plant-Animal-Product">
            <a:hlinkClick r:id="" action="ppaction://media"/>
            <a:extLst>
              <a:ext uri="{FF2B5EF4-FFF2-40B4-BE49-F238E27FC236}">
                <a16:creationId xmlns:a16="http://schemas.microsoft.com/office/drawing/2014/main" id="{927D5C56-5206-486B-8F0F-54EFFEFE4BCB}"/>
              </a:ext>
            </a:extLst>
          </p:cNvPr>
          <p:cNvPicPr>
            <a:picLocks noRot="1" noChangeAspect="1"/>
          </p:cNvPicPr>
          <p:nvPr>
            <a:videoFile r:link="rId1"/>
          </p:nvPr>
        </p:nvPicPr>
        <p:blipFill>
          <a:blip r:embed="rId12"/>
          <a:stretch>
            <a:fillRect/>
          </a:stretch>
        </p:blipFill>
        <p:spPr>
          <a:xfrm>
            <a:off x="4462279" y="1424181"/>
            <a:ext cx="13520921" cy="7605519"/>
          </a:xfrm>
          <a:prstGeom prst="rect">
            <a:avLst/>
          </a:prstGeom>
        </p:spPr>
      </p:pic>
    </p:spTree>
    <p:extLst>
      <p:ext uri="{BB962C8B-B14F-4D97-AF65-F5344CB8AC3E}">
        <p14:creationId xmlns:p14="http://schemas.microsoft.com/office/powerpoint/2010/main" val="3068315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35726" y="-1656423"/>
            <a:ext cx="13960430" cy="13960430"/>
          </a:xfrm>
          <a:custGeom>
            <a:avLst/>
            <a:gdLst/>
            <a:ahLst/>
            <a:cxnLst/>
            <a:rect l="l" t="t" r="r" b="b"/>
            <a:pathLst>
              <a:path w="13960430" h="13960430">
                <a:moveTo>
                  <a:pt x="0" y="0"/>
                </a:moveTo>
                <a:lnTo>
                  <a:pt x="13960431" y="0"/>
                </a:lnTo>
                <a:lnTo>
                  <a:pt x="13960431" y="13960430"/>
                </a:lnTo>
                <a:lnTo>
                  <a:pt x="0" y="13960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645089" y="697062"/>
            <a:ext cx="914450" cy="914450"/>
          </a:xfrm>
          <a:custGeom>
            <a:avLst/>
            <a:gdLst/>
            <a:ahLst/>
            <a:cxnLst/>
            <a:rect l="l" t="t" r="r" b="b"/>
            <a:pathLst>
              <a:path w="914450" h="914450">
                <a:moveTo>
                  <a:pt x="0" y="0"/>
                </a:moveTo>
                <a:lnTo>
                  <a:pt x="914449" y="0"/>
                </a:lnTo>
                <a:lnTo>
                  <a:pt x="914449" y="914449"/>
                </a:lnTo>
                <a:lnTo>
                  <a:pt x="0" y="914449"/>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sp>
      <p:sp>
        <p:nvSpPr>
          <p:cNvPr id="4" name="Freeform 4"/>
          <p:cNvSpPr/>
          <p:nvPr/>
        </p:nvSpPr>
        <p:spPr>
          <a:xfrm>
            <a:off x="7740048" y="792021"/>
            <a:ext cx="724531" cy="724531"/>
          </a:xfrm>
          <a:custGeom>
            <a:avLst/>
            <a:gdLst/>
            <a:ahLst/>
            <a:cxnLst/>
            <a:rect l="l" t="t" r="r" b="b"/>
            <a:pathLst>
              <a:path w="724531" h="724531">
                <a:moveTo>
                  <a:pt x="0" y="0"/>
                </a:moveTo>
                <a:lnTo>
                  <a:pt x="724531" y="0"/>
                </a:lnTo>
                <a:lnTo>
                  <a:pt x="724531" y="724531"/>
                </a:lnTo>
                <a:lnTo>
                  <a:pt x="0" y="7245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7645089" y="2655774"/>
            <a:ext cx="914450" cy="914450"/>
          </a:xfrm>
          <a:custGeom>
            <a:avLst/>
            <a:gdLst/>
            <a:ahLst/>
            <a:cxnLst/>
            <a:rect l="l" t="t" r="r" b="b"/>
            <a:pathLst>
              <a:path w="914450" h="914450">
                <a:moveTo>
                  <a:pt x="0" y="0"/>
                </a:moveTo>
                <a:lnTo>
                  <a:pt x="914449" y="0"/>
                </a:lnTo>
                <a:lnTo>
                  <a:pt x="914449" y="914450"/>
                </a:lnTo>
                <a:lnTo>
                  <a:pt x="0" y="914450"/>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sp>
      <p:sp>
        <p:nvSpPr>
          <p:cNvPr id="6" name="Freeform 6"/>
          <p:cNvSpPr/>
          <p:nvPr/>
        </p:nvSpPr>
        <p:spPr>
          <a:xfrm>
            <a:off x="7740048" y="2750733"/>
            <a:ext cx="724531" cy="724531"/>
          </a:xfrm>
          <a:custGeom>
            <a:avLst/>
            <a:gdLst/>
            <a:ahLst/>
            <a:cxnLst/>
            <a:rect l="l" t="t" r="r" b="b"/>
            <a:pathLst>
              <a:path w="724531" h="724531">
                <a:moveTo>
                  <a:pt x="0" y="0"/>
                </a:moveTo>
                <a:lnTo>
                  <a:pt x="724531" y="0"/>
                </a:lnTo>
                <a:lnTo>
                  <a:pt x="724531" y="724531"/>
                </a:lnTo>
                <a:lnTo>
                  <a:pt x="0" y="7245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13799393" y="7379023"/>
            <a:ext cx="3836868" cy="2808554"/>
          </a:xfrm>
          <a:custGeom>
            <a:avLst/>
            <a:gdLst/>
            <a:ahLst/>
            <a:cxnLst/>
            <a:rect l="l" t="t" r="r" b="b"/>
            <a:pathLst>
              <a:path w="3836868" h="2808554">
                <a:moveTo>
                  <a:pt x="0" y="0"/>
                </a:moveTo>
                <a:lnTo>
                  <a:pt x="3836869" y="0"/>
                </a:lnTo>
                <a:lnTo>
                  <a:pt x="3836869" y="2808554"/>
                </a:lnTo>
                <a:lnTo>
                  <a:pt x="0" y="2808554"/>
                </a:lnTo>
                <a:lnTo>
                  <a:pt x="0" y="0"/>
                </a:lnTo>
                <a:close/>
              </a:path>
            </a:pathLst>
          </a:custGeom>
          <a:blipFill>
            <a:blip r:embed="rId8"/>
            <a:stretch>
              <a:fillRect t="-1230" b="-1230"/>
            </a:stretch>
          </a:blipFill>
        </p:spPr>
      </p:sp>
      <p:sp>
        <p:nvSpPr>
          <p:cNvPr id="8" name="Freeform 8"/>
          <p:cNvSpPr/>
          <p:nvPr/>
        </p:nvSpPr>
        <p:spPr>
          <a:xfrm>
            <a:off x="7286057" y="4371623"/>
            <a:ext cx="6236948" cy="5815954"/>
          </a:xfrm>
          <a:custGeom>
            <a:avLst/>
            <a:gdLst/>
            <a:ahLst/>
            <a:cxnLst/>
            <a:rect l="l" t="t" r="r" b="b"/>
            <a:pathLst>
              <a:path w="6236948" h="5815954">
                <a:moveTo>
                  <a:pt x="0" y="0"/>
                </a:moveTo>
                <a:lnTo>
                  <a:pt x="6236948" y="0"/>
                </a:lnTo>
                <a:lnTo>
                  <a:pt x="6236948" y="5815954"/>
                </a:lnTo>
                <a:lnTo>
                  <a:pt x="0" y="5815954"/>
                </a:lnTo>
                <a:lnTo>
                  <a:pt x="0" y="0"/>
                </a:lnTo>
                <a:close/>
              </a:path>
            </a:pathLst>
          </a:custGeom>
          <a:blipFill>
            <a:blip r:embed="rId9"/>
            <a:stretch>
              <a:fillRect/>
            </a:stretch>
          </a:blipFill>
        </p:spPr>
      </p:sp>
      <p:sp>
        <p:nvSpPr>
          <p:cNvPr id="9" name="Freeform 9"/>
          <p:cNvSpPr/>
          <p:nvPr/>
        </p:nvSpPr>
        <p:spPr>
          <a:xfrm>
            <a:off x="13707264" y="4371623"/>
            <a:ext cx="3928998" cy="2607872"/>
          </a:xfrm>
          <a:custGeom>
            <a:avLst/>
            <a:gdLst/>
            <a:ahLst/>
            <a:cxnLst/>
            <a:rect l="l" t="t" r="r" b="b"/>
            <a:pathLst>
              <a:path w="3928998" h="2607872">
                <a:moveTo>
                  <a:pt x="0" y="0"/>
                </a:moveTo>
                <a:lnTo>
                  <a:pt x="3928998" y="0"/>
                </a:lnTo>
                <a:lnTo>
                  <a:pt x="3928998" y="2607873"/>
                </a:lnTo>
                <a:lnTo>
                  <a:pt x="0" y="2607873"/>
                </a:lnTo>
                <a:lnTo>
                  <a:pt x="0" y="0"/>
                </a:lnTo>
                <a:close/>
              </a:path>
            </a:pathLst>
          </a:custGeom>
          <a:blipFill>
            <a:blip r:embed="rId10"/>
            <a:stretch>
              <a:fillRect/>
            </a:stretch>
          </a:blipFill>
        </p:spPr>
      </p:sp>
      <p:sp>
        <p:nvSpPr>
          <p:cNvPr id="10" name="TextBox 10"/>
          <p:cNvSpPr txBox="1"/>
          <p:nvPr/>
        </p:nvSpPr>
        <p:spPr>
          <a:xfrm>
            <a:off x="515389" y="3370057"/>
            <a:ext cx="5534402" cy="1050925"/>
          </a:xfrm>
          <a:prstGeom prst="rect">
            <a:avLst/>
          </a:prstGeom>
        </p:spPr>
        <p:txBody>
          <a:bodyPr lIns="0" tIns="0" rIns="0" bIns="0" rtlCol="0" anchor="t">
            <a:spAutoFit/>
          </a:bodyPr>
          <a:lstStyle/>
          <a:p>
            <a:pPr algn="l">
              <a:lnSpc>
                <a:spcPts val="8450"/>
              </a:lnSpc>
            </a:pPr>
            <a:r>
              <a:rPr lang="en-US" sz="6500" b="1">
                <a:solidFill>
                  <a:srgbClr val="718BAB"/>
                </a:solidFill>
                <a:latin typeface="Klein Bold"/>
                <a:ea typeface="Klein Bold"/>
                <a:cs typeface="Klein Bold"/>
                <a:sym typeface="Klein Bold"/>
              </a:rPr>
              <a:t>Offer for</a:t>
            </a:r>
          </a:p>
        </p:txBody>
      </p:sp>
      <p:sp>
        <p:nvSpPr>
          <p:cNvPr id="11" name="TextBox 11"/>
          <p:cNvSpPr txBox="1"/>
          <p:nvPr/>
        </p:nvSpPr>
        <p:spPr>
          <a:xfrm>
            <a:off x="8883387" y="435149"/>
            <a:ext cx="8881883" cy="1419225"/>
          </a:xfrm>
          <a:prstGeom prst="rect">
            <a:avLst/>
          </a:prstGeom>
        </p:spPr>
        <p:txBody>
          <a:bodyPr wrap="square" lIns="0" tIns="0" rIns="0" bIns="0" rtlCol="0" anchor="t">
            <a:spAutoFit/>
          </a:bodyPr>
          <a:lstStyle/>
          <a:p>
            <a:pPr marL="0" lvl="0" indent="0" algn="l">
              <a:lnSpc>
                <a:spcPts val="3675"/>
              </a:lnSpc>
              <a:spcBef>
                <a:spcPct val="0"/>
              </a:spcBef>
            </a:pPr>
            <a:r>
              <a:rPr lang="en-US" sz="3063" b="1" dirty="0">
                <a:solidFill>
                  <a:srgbClr val="2A2E3A"/>
                </a:solidFill>
                <a:latin typeface="Klein Bold"/>
                <a:ea typeface="Klein Bold"/>
                <a:cs typeface="Klein Bold"/>
                <a:sym typeface="Klein Bold"/>
              </a:rPr>
              <a:t>Co-supervision of PhD projects; One-time remuneration after completing the doctoral defense</a:t>
            </a:r>
          </a:p>
        </p:txBody>
      </p:sp>
      <p:sp>
        <p:nvSpPr>
          <p:cNvPr id="12" name="TextBox 12"/>
          <p:cNvSpPr txBox="1"/>
          <p:nvPr/>
        </p:nvSpPr>
        <p:spPr>
          <a:xfrm>
            <a:off x="344490" y="4695713"/>
            <a:ext cx="6044810" cy="2154555"/>
          </a:xfrm>
          <a:prstGeom prst="rect">
            <a:avLst/>
          </a:prstGeom>
        </p:spPr>
        <p:txBody>
          <a:bodyPr lIns="0" tIns="0" rIns="0" bIns="0" rtlCol="0" anchor="t">
            <a:spAutoFit/>
          </a:bodyPr>
          <a:lstStyle/>
          <a:p>
            <a:pPr algn="l">
              <a:lnSpc>
                <a:spcPts val="8580"/>
              </a:lnSpc>
            </a:pPr>
            <a:r>
              <a:rPr lang="en-US" sz="6600" b="1">
                <a:solidFill>
                  <a:srgbClr val="2A2E3A"/>
                </a:solidFill>
                <a:latin typeface="Klein Bold"/>
                <a:ea typeface="Klein Bold"/>
                <a:cs typeface="Klein Bold"/>
                <a:sym typeface="Klein Bold"/>
              </a:rPr>
              <a:t>Researchers and teachers</a:t>
            </a:r>
          </a:p>
        </p:txBody>
      </p:sp>
      <p:sp>
        <p:nvSpPr>
          <p:cNvPr id="13" name="TextBox 13"/>
          <p:cNvSpPr txBox="1"/>
          <p:nvPr/>
        </p:nvSpPr>
        <p:spPr>
          <a:xfrm>
            <a:off x="8883388" y="2160499"/>
            <a:ext cx="9404612" cy="1885950"/>
          </a:xfrm>
          <a:prstGeom prst="rect">
            <a:avLst/>
          </a:prstGeom>
        </p:spPr>
        <p:txBody>
          <a:bodyPr lIns="0" tIns="0" rIns="0" bIns="0" rtlCol="0" anchor="t">
            <a:spAutoFit/>
          </a:bodyPr>
          <a:lstStyle/>
          <a:p>
            <a:pPr marL="0" lvl="0" indent="0" algn="l">
              <a:lnSpc>
                <a:spcPts val="3675"/>
              </a:lnSpc>
              <a:spcBef>
                <a:spcPct val="0"/>
              </a:spcBef>
            </a:pPr>
            <a:r>
              <a:rPr lang="en-US" sz="3063" b="1" dirty="0">
                <a:solidFill>
                  <a:srgbClr val="2A2E3A"/>
                </a:solidFill>
                <a:latin typeface="Klein Bold"/>
                <a:ea typeface="Klein Bold"/>
                <a:cs typeface="Klein Bold"/>
                <a:sym typeface="Klein Bold"/>
              </a:rPr>
              <a:t>Teaching activities as a “Visiting Professor”   financed by </a:t>
            </a:r>
            <a:r>
              <a:rPr lang="en-US" sz="3063" b="1" dirty="0" err="1">
                <a:solidFill>
                  <a:srgbClr val="2A2E3A"/>
                </a:solidFill>
                <a:latin typeface="Klein Bold"/>
                <a:ea typeface="Klein Bold"/>
                <a:cs typeface="Klein Bold"/>
                <a:sym typeface="Klein Bold"/>
              </a:rPr>
              <a:t>diffrent</a:t>
            </a:r>
            <a:r>
              <a:rPr lang="en-US" sz="3063" b="1" dirty="0">
                <a:solidFill>
                  <a:srgbClr val="2A2E3A"/>
                </a:solidFill>
                <a:latin typeface="Klein Bold"/>
                <a:ea typeface="Klein Bold"/>
                <a:cs typeface="Klein Bold"/>
                <a:sym typeface="Klein Bold"/>
              </a:rPr>
              <a:t> ULSL and Lublin city programs (stationary/blended mobility; monthly/weekly)</a:t>
            </a:r>
          </a:p>
        </p:txBody>
      </p:sp>
      <p:grpSp>
        <p:nvGrpSpPr>
          <p:cNvPr id="14" name="Group 14"/>
          <p:cNvGrpSpPr/>
          <p:nvPr/>
        </p:nvGrpSpPr>
        <p:grpSpPr>
          <a:xfrm>
            <a:off x="221455" y="9130"/>
            <a:ext cx="7395559" cy="1050925"/>
            <a:chOff x="0" y="0"/>
            <a:chExt cx="10416021" cy="1448249"/>
          </a:xfrm>
        </p:grpSpPr>
        <p:sp>
          <p:nvSpPr>
            <p:cNvPr id="15" name="Freeform 15"/>
            <p:cNvSpPr/>
            <p:nvPr/>
          </p:nvSpPr>
          <p:spPr>
            <a:xfrm>
              <a:off x="0" y="48355"/>
              <a:ext cx="4987841" cy="1136119"/>
            </a:xfrm>
            <a:custGeom>
              <a:avLst/>
              <a:gdLst/>
              <a:ahLst/>
              <a:cxnLst/>
              <a:rect l="l" t="t" r="r" b="b"/>
              <a:pathLst>
                <a:path w="4987841" h="1136119">
                  <a:moveTo>
                    <a:pt x="0" y="0"/>
                  </a:moveTo>
                  <a:lnTo>
                    <a:pt x="4987841" y="0"/>
                  </a:lnTo>
                  <a:lnTo>
                    <a:pt x="4987841" y="1136119"/>
                  </a:lnTo>
                  <a:lnTo>
                    <a:pt x="0" y="1136119"/>
                  </a:lnTo>
                  <a:lnTo>
                    <a:pt x="0" y="0"/>
                  </a:lnTo>
                  <a:close/>
                </a:path>
              </a:pathLst>
            </a:custGeom>
            <a:blipFill>
              <a:blip r:embed="rId11"/>
              <a:stretch>
                <a:fillRect/>
              </a:stretch>
            </a:blipFill>
          </p:spPr>
        </p:sp>
        <p:sp>
          <p:nvSpPr>
            <p:cNvPr id="16" name="Freeform 16"/>
            <p:cNvSpPr/>
            <p:nvPr/>
          </p:nvSpPr>
          <p:spPr>
            <a:xfrm>
              <a:off x="5046897" y="92453"/>
              <a:ext cx="4532174" cy="1263344"/>
            </a:xfrm>
            <a:custGeom>
              <a:avLst/>
              <a:gdLst/>
              <a:ahLst/>
              <a:cxnLst/>
              <a:rect l="l" t="t" r="r" b="b"/>
              <a:pathLst>
                <a:path w="4532174" h="1263344">
                  <a:moveTo>
                    <a:pt x="0" y="0"/>
                  </a:moveTo>
                  <a:lnTo>
                    <a:pt x="4532175" y="0"/>
                  </a:lnTo>
                  <a:lnTo>
                    <a:pt x="4532175" y="1263343"/>
                  </a:lnTo>
                  <a:lnTo>
                    <a:pt x="0" y="1263343"/>
                  </a:lnTo>
                  <a:lnTo>
                    <a:pt x="0" y="0"/>
                  </a:lnTo>
                  <a:close/>
                </a:path>
              </a:pathLst>
            </a:custGeom>
            <a:blipFill>
              <a:blip r:embed="rId12"/>
              <a:stretch>
                <a:fillRect/>
              </a:stretch>
            </a:blipFill>
          </p:spPr>
        </p:sp>
        <p:sp>
          <p:nvSpPr>
            <p:cNvPr id="17" name="Freeform 17"/>
            <p:cNvSpPr/>
            <p:nvPr/>
          </p:nvSpPr>
          <p:spPr>
            <a:xfrm>
              <a:off x="9419707" y="0"/>
              <a:ext cx="996313" cy="1448249"/>
            </a:xfrm>
            <a:custGeom>
              <a:avLst/>
              <a:gdLst/>
              <a:ahLst/>
              <a:cxnLst/>
              <a:rect l="l" t="t" r="r" b="b"/>
              <a:pathLst>
                <a:path w="996313" h="1448249">
                  <a:moveTo>
                    <a:pt x="0" y="0"/>
                  </a:moveTo>
                  <a:lnTo>
                    <a:pt x="996314" y="0"/>
                  </a:lnTo>
                  <a:lnTo>
                    <a:pt x="996314" y="1448249"/>
                  </a:lnTo>
                  <a:lnTo>
                    <a:pt x="0" y="1448249"/>
                  </a:lnTo>
                  <a:lnTo>
                    <a:pt x="0" y="0"/>
                  </a:lnTo>
                  <a:close/>
                </a:path>
              </a:pathLst>
            </a:custGeom>
            <a:blipFill>
              <a:blip r:embed="rId13"/>
              <a:stretch>
                <a:fillRect l="-50659" r="-43154"/>
              </a:stretch>
            </a:blipFill>
          </p:spPr>
        </p:sp>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Freeform 2"/>
          <p:cNvSpPr/>
          <p:nvPr/>
        </p:nvSpPr>
        <p:spPr>
          <a:xfrm>
            <a:off x="-6598157" y="-1209550"/>
            <a:ext cx="13960430" cy="13960430"/>
          </a:xfrm>
          <a:custGeom>
            <a:avLst/>
            <a:gdLst/>
            <a:ahLst/>
            <a:cxnLst/>
            <a:rect b="b" l="l" r="r" t="t"/>
            <a:pathLst>
              <a:path h="13960430" w="13960430">
                <a:moveTo>
                  <a:pt x="0" y="0"/>
                </a:moveTo>
                <a:lnTo>
                  <a:pt x="13960431" y="0"/>
                </a:lnTo>
                <a:lnTo>
                  <a:pt x="13960431" y="13960431"/>
                </a:lnTo>
                <a:lnTo>
                  <a:pt x="0" y="139604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416410" y="1578460"/>
            <a:ext cx="945864" cy="914450"/>
          </a:xfrm>
          <a:custGeom>
            <a:avLst/>
            <a:gdLst/>
            <a:ahLst/>
            <a:cxnLst/>
            <a:rect b="b" l="l" r="r" t="t"/>
            <a:pathLst>
              <a:path h="914450" w="914450">
                <a:moveTo>
                  <a:pt x="0" y="0"/>
                </a:moveTo>
                <a:lnTo>
                  <a:pt x="914449" y="0"/>
                </a:lnTo>
                <a:lnTo>
                  <a:pt x="914449" y="914449"/>
                </a:lnTo>
                <a:lnTo>
                  <a:pt x="0" y="914449"/>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sp>
      <p:sp>
        <p:nvSpPr>
          <p:cNvPr id="4" name="Freeform 4"/>
          <p:cNvSpPr/>
          <p:nvPr/>
        </p:nvSpPr>
        <p:spPr>
          <a:xfrm>
            <a:off x="6511369" y="1673419"/>
            <a:ext cx="724531" cy="724531"/>
          </a:xfrm>
          <a:custGeom>
            <a:avLst/>
            <a:gdLst/>
            <a:ahLst/>
            <a:cxnLst/>
            <a:rect b="b" l="l" r="r" t="t"/>
            <a:pathLst>
              <a:path h="724531" w="724531">
                <a:moveTo>
                  <a:pt x="0" y="0"/>
                </a:moveTo>
                <a:lnTo>
                  <a:pt x="724531" y="0"/>
                </a:lnTo>
                <a:lnTo>
                  <a:pt x="724531" y="724531"/>
                </a:lnTo>
                <a:lnTo>
                  <a:pt x="0" y="7245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5834908" y="3342106"/>
            <a:ext cx="6300000" cy="6911579"/>
          </a:xfrm>
          <a:custGeom>
            <a:avLst/>
            <a:gdLst/>
            <a:ahLst/>
            <a:cxnLst/>
            <a:rect b="b" l="l" r="r" t="t"/>
            <a:pathLst>
              <a:path h="6911579" w="6337490">
                <a:moveTo>
                  <a:pt x="0" y="0"/>
                </a:moveTo>
                <a:lnTo>
                  <a:pt x="6337490" y="0"/>
                </a:lnTo>
                <a:lnTo>
                  <a:pt x="6337490" y="6911579"/>
                </a:lnTo>
                <a:lnTo>
                  <a:pt x="0" y="6911579"/>
                </a:lnTo>
                <a:lnTo>
                  <a:pt x="0" y="0"/>
                </a:lnTo>
                <a:close/>
              </a:path>
            </a:pathLst>
          </a:custGeom>
          <a:blipFill>
            <a:blip r:embed="rId8"/>
            <a:stretch>
              <a:fillRect b="-41669" t="41669"/>
            </a:stretch>
          </a:blipFill>
        </p:spPr>
      </p:sp>
      <p:sp>
        <p:nvSpPr>
          <p:cNvPr id="6" name="TextBox 6"/>
          <p:cNvSpPr txBox="1"/>
          <p:nvPr/>
        </p:nvSpPr>
        <p:spPr>
          <a:xfrm>
            <a:off x="342019" y="3308017"/>
            <a:ext cx="5534402" cy="1050925"/>
          </a:xfrm>
          <a:prstGeom prst="rect">
            <a:avLst/>
          </a:prstGeom>
        </p:spPr>
        <p:txBody>
          <a:bodyPr anchor="t" bIns="0" lIns="0" rIns="0" rtlCol="0" tIns="0">
            <a:spAutoFit/>
          </a:bodyPr>
          <a:lstStyle/>
          <a:p>
            <a:pPr algn="l">
              <a:lnSpc>
                <a:spcPts val="8450"/>
              </a:lnSpc>
            </a:pPr>
            <a:r>
              <a:rPr b="1" lang="en-US" sz="6500">
                <a:solidFill>
                  <a:srgbClr val="718BAB"/>
                </a:solidFill>
                <a:latin typeface="Klein Bold"/>
                <a:ea typeface="Klein Bold"/>
                <a:cs typeface="Klein Bold"/>
                <a:sym typeface="Klein Bold"/>
              </a:rPr>
              <a:t>Offer for</a:t>
            </a:r>
          </a:p>
        </p:txBody>
      </p:sp>
      <p:sp>
        <p:nvSpPr>
          <p:cNvPr id="7" name="TextBox 7"/>
          <p:cNvSpPr txBox="1"/>
          <p:nvPr/>
        </p:nvSpPr>
        <p:spPr>
          <a:xfrm>
            <a:off x="7685924" y="1187644"/>
            <a:ext cx="9992476" cy="1422697"/>
          </a:xfrm>
          <a:prstGeom prst="rect">
            <a:avLst/>
          </a:prstGeom>
        </p:spPr>
        <p:txBody>
          <a:bodyPr anchor="t" bIns="0" lIns="0" rIns="0" rtlCol="0" tIns="0" wrap="square">
            <a:spAutoFit/>
          </a:bodyPr>
          <a:lstStyle/>
          <a:p>
            <a:pPr algn="l" indent="0" lvl="0" marL="0">
              <a:lnSpc>
                <a:spcPts val="3675"/>
              </a:lnSpc>
              <a:spcBef>
                <a:spcPct val="0"/>
              </a:spcBef>
            </a:pPr>
            <a:r>
              <a:rPr b="1" dirty="0" lang="en-US" sz="3063">
                <a:solidFill>
                  <a:srgbClr val="2A2E3A"/>
                </a:solidFill>
                <a:latin typeface="Klein Bold"/>
                <a:ea typeface="Klein Bold"/>
                <a:cs typeface="Klein Bold"/>
                <a:sym typeface="Klein Bold"/>
              </a:rPr>
              <a:t>Conducting workshop</a:t>
            </a:r>
            <a:r>
              <a:rPr b="1" dirty="0" lang="pl-PL" sz="3063">
                <a:solidFill>
                  <a:srgbClr val="2A2E3A"/>
                </a:solidFill>
                <a:latin typeface="Klein Bold"/>
                <a:ea typeface="Klein Bold"/>
                <a:cs typeface="Klein Bold"/>
                <a:sym typeface="Klein Bold"/>
              </a:rPr>
              <a:t>s</a:t>
            </a:r>
            <a:r>
              <a:rPr b="1" dirty="0" lang="en-US" sz="3063">
                <a:solidFill>
                  <a:srgbClr val="2A2E3A"/>
                </a:solidFill>
                <a:latin typeface="Klein Bold"/>
                <a:ea typeface="Klein Bold"/>
                <a:cs typeface="Klein Bold"/>
                <a:sym typeface="Klein Bold"/>
              </a:rPr>
              <a:t> on soft skills directed to PhD student; Mobility grants +remuneration  financed by STER project (stationary/on-line) </a:t>
            </a:r>
          </a:p>
        </p:txBody>
      </p:sp>
      <p:sp>
        <p:nvSpPr>
          <p:cNvPr id="8" name="TextBox 8"/>
          <p:cNvSpPr txBox="1"/>
          <p:nvPr/>
        </p:nvSpPr>
        <p:spPr>
          <a:xfrm>
            <a:off x="36095" y="4693388"/>
            <a:ext cx="6044810" cy="2154555"/>
          </a:xfrm>
          <a:prstGeom prst="rect">
            <a:avLst/>
          </a:prstGeom>
        </p:spPr>
        <p:txBody>
          <a:bodyPr anchor="t" bIns="0" lIns="0" rIns="0" rtlCol="0" tIns="0">
            <a:spAutoFit/>
          </a:bodyPr>
          <a:lstStyle/>
          <a:p>
            <a:pPr algn="l">
              <a:lnSpc>
                <a:spcPts val="8580"/>
              </a:lnSpc>
            </a:pPr>
            <a:r>
              <a:rPr b="1" dirty="0" lang="en-US" sz="6600">
                <a:solidFill>
                  <a:srgbClr val="2A2E3A"/>
                </a:solidFill>
                <a:latin typeface="Klein Bold"/>
                <a:ea typeface="Klein Bold"/>
                <a:cs typeface="Klein Bold"/>
                <a:sym typeface="Klein Bold"/>
              </a:rPr>
              <a:t>Researchers and teachers</a:t>
            </a:r>
          </a:p>
        </p:txBody>
      </p:sp>
      <p:grpSp>
        <p:nvGrpSpPr>
          <p:cNvPr id="9" name="Group 9"/>
          <p:cNvGrpSpPr/>
          <p:nvPr/>
        </p:nvGrpSpPr>
        <p:grpSpPr>
          <a:xfrm>
            <a:off x="171120" y="0"/>
            <a:ext cx="7812016" cy="1086187"/>
            <a:chOff x="0" y="0"/>
            <a:chExt cx="10416021" cy="1448249"/>
          </a:xfrm>
        </p:grpSpPr>
        <p:sp>
          <p:nvSpPr>
            <p:cNvPr id="10" name="Freeform 10"/>
            <p:cNvSpPr/>
            <p:nvPr/>
          </p:nvSpPr>
          <p:spPr>
            <a:xfrm>
              <a:off x="0" y="48355"/>
              <a:ext cx="4987841" cy="1136119"/>
            </a:xfrm>
            <a:custGeom>
              <a:avLst/>
              <a:gdLst/>
              <a:ahLst/>
              <a:cxnLst/>
              <a:rect b="b" l="l" r="r" t="t"/>
              <a:pathLst>
                <a:path h="1136119" w="4987841">
                  <a:moveTo>
                    <a:pt x="0" y="0"/>
                  </a:moveTo>
                  <a:lnTo>
                    <a:pt x="4987841" y="0"/>
                  </a:lnTo>
                  <a:lnTo>
                    <a:pt x="4987841" y="1136119"/>
                  </a:lnTo>
                  <a:lnTo>
                    <a:pt x="0" y="1136119"/>
                  </a:lnTo>
                  <a:lnTo>
                    <a:pt x="0" y="0"/>
                  </a:lnTo>
                  <a:close/>
                </a:path>
              </a:pathLst>
            </a:custGeom>
            <a:blipFill>
              <a:blip r:embed="rId9"/>
              <a:stretch>
                <a:fillRect/>
              </a:stretch>
            </a:blipFill>
          </p:spPr>
        </p:sp>
        <p:sp>
          <p:nvSpPr>
            <p:cNvPr id="11" name="Freeform 11"/>
            <p:cNvSpPr/>
            <p:nvPr/>
          </p:nvSpPr>
          <p:spPr>
            <a:xfrm>
              <a:off x="5046897" y="92453"/>
              <a:ext cx="4532174" cy="1263344"/>
            </a:xfrm>
            <a:custGeom>
              <a:avLst/>
              <a:gdLst/>
              <a:ahLst/>
              <a:cxnLst/>
              <a:rect b="b" l="l" r="r" t="t"/>
              <a:pathLst>
                <a:path h="1263344" w="4532174">
                  <a:moveTo>
                    <a:pt x="0" y="0"/>
                  </a:moveTo>
                  <a:lnTo>
                    <a:pt x="4532175" y="0"/>
                  </a:lnTo>
                  <a:lnTo>
                    <a:pt x="4532175" y="1263343"/>
                  </a:lnTo>
                  <a:lnTo>
                    <a:pt x="0" y="1263343"/>
                  </a:lnTo>
                  <a:lnTo>
                    <a:pt x="0" y="0"/>
                  </a:lnTo>
                  <a:close/>
                </a:path>
              </a:pathLst>
            </a:custGeom>
            <a:blipFill>
              <a:blip r:embed="rId10"/>
              <a:stretch>
                <a:fillRect/>
              </a:stretch>
            </a:blipFill>
          </p:spPr>
        </p:sp>
        <p:sp>
          <p:nvSpPr>
            <p:cNvPr id="12" name="Freeform 12"/>
            <p:cNvSpPr/>
            <p:nvPr/>
          </p:nvSpPr>
          <p:spPr>
            <a:xfrm>
              <a:off x="9419707" y="0"/>
              <a:ext cx="996313" cy="1448249"/>
            </a:xfrm>
            <a:custGeom>
              <a:avLst/>
              <a:gdLst/>
              <a:ahLst/>
              <a:cxnLst/>
              <a:rect b="b" l="l" r="r" t="t"/>
              <a:pathLst>
                <a:path h="1448249" w="996313">
                  <a:moveTo>
                    <a:pt x="0" y="0"/>
                  </a:moveTo>
                  <a:lnTo>
                    <a:pt x="996314" y="0"/>
                  </a:lnTo>
                  <a:lnTo>
                    <a:pt x="996314" y="1448249"/>
                  </a:lnTo>
                  <a:lnTo>
                    <a:pt x="0" y="1448249"/>
                  </a:lnTo>
                  <a:lnTo>
                    <a:pt x="0" y="0"/>
                  </a:lnTo>
                  <a:close/>
                </a:path>
              </a:pathLst>
            </a:custGeom>
            <a:blipFill>
              <a:blip r:embed="rId11"/>
              <a:stretch>
                <a:fillRect l="-50659" r="-43154"/>
              </a:stretch>
            </a:blipFill>
          </p:spPr>
        </p:sp>
      </p:grpSp>
      <p:pic>
        <p:nvPicPr>
          <p:cNvPr id="13" name="Obraz 12">
            <a:extLst>
              <a:ext uri="{FF2B5EF4-FFF2-40B4-BE49-F238E27FC236}">
                <a16:creationId xmlns:a16="http://schemas.microsoft.com/office/drawing/2014/main" id="{947C6C2C-1D8F-458A-A41F-A1A9955A8322}"/>
              </a:ext>
            </a:extLst>
          </p:cNvPr>
          <p:cNvPicPr>
            <a:picLocks noChangeAspect="1"/>
          </p:cNvPicPr>
          <p:nvPr/>
        </p:nvPicPr>
        <p:blipFill>
          <a:blip r:embed="rId12"/>
          <a:stretch>
            <a:fillRect/>
          </a:stretch>
        </p:blipFill>
        <p:spPr>
          <a:xfrm>
            <a:off x="12319305" y="6548797"/>
            <a:ext cx="5571477" cy="3704114"/>
          </a:xfrm>
          <a:prstGeom prst="rect">
            <a:avLst/>
          </a:prstGeom>
        </p:spPr>
      </p:pic>
      <p:sp>
        <p:nvSpPr>
          <p:cNvPr id="14" name="Freeform 5">
            <a:extLst>
              <a:ext uri="{FF2B5EF4-FFF2-40B4-BE49-F238E27FC236}">
                <a16:creationId xmlns:a16="http://schemas.microsoft.com/office/drawing/2014/main" id="{A579E74D-C31E-4F15-B72B-63CCF77DDE0E}"/>
              </a:ext>
            </a:extLst>
          </p:cNvPr>
          <p:cNvSpPr/>
          <p:nvPr/>
        </p:nvSpPr>
        <p:spPr>
          <a:xfrm>
            <a:off x="11950510" y="3505849"/>
            <a:ext cx="6337490" cy="6911579"/>
          </a:xfrm>
          <a:custGeom>
            <a:avLst/>
            <a:gdLst/>
            <a:ahLst/>
            <a:cxnLst/>
            <a:rect b="b" l="l" r="r" t="t"/>
            <a:pathLst>
              <a:path h="6911579" w="6337490">
                <a:moveTo>
                  <a:pt x="0" y="0"/>
                </a:moveTo>
                <a:lnTo>
                  <a:pt x="6337490" y="0"/>
                </a:lnTo>
                <a:lnTo>
                  <a:pt x="6337490" y="6911579"/>
                </a:lnTo>
                <a:lnTo>
                  <a:pt x="0" y="6911579"/>
                </a:lnTo>
                <a:lnTo>
                  <a:pt x="0" y="0"/>
                </a:lnTo>
                <a:close/>
              </a:path>
            </a:pathLst>
          </a:custGeom>
          <a:blipFill>
            <a:blip r:embed="rId8"/>
            <a:stretch>
              <a:fillRect b="57295" t="-57295"/>
            </a:stretch>
          </a:blipFill>
        </p:spPr>
      </p:sp>
      <p:pic>
        <p:nvPicPr>
          <p:cNvPr descr="https://up.lublin.pl/wp-content/uploads/2024/04/Obraz1-1.jpg" id="6146" name="Picture 2">
            <a:extLst>
              <a:ext uri="{FF2B5EF4-FFF2-40B4-BE49-F238E27FC236}">
                <a16:creationId xmlns:a16="http://schemas.microsoft.com/office/drawing/2014/main" id="{5C0B078C-6B26-46A0-BA65-45C6E77DA74A}"/>
              </a:ext>
            </a:extLst>
          </p:cNvPr>
          <p:cNvPicPr>
            <a:picLocks noChangeArrowheads="1"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816041" y="4463677"/>
            <a:ext cx="1753838" cy="1753838"/>
          </a:xfrm>
          <a:prstGeom prst="rect">
            <a:avLst/>
          </a:prstGeom>
          <a:noFill/>
          <a:extLst>
            <a:ext uri="{909E8E84-426E-40DD-AFC4-6F175D3DCCD1}">
              <a14:hiddenFill xmlns:a14="http://schemas.microsoft.com/office/drawing/2010/main">
                <a:solidFill>
                  <a:srgbClr val="FFFFFF"/>
                </a:solidFill>
              </a14:hiddenFill>
            </a:ext>
          </a:extLst>
        </p:spPr>
      </p:pic>
      <p:pic>
        <p:nvPicPr>
          <p:cNvPr descr="Katarzyna Radzikowska" id="6148" name="Picture 4">
            <a:extLst>
              <a:ext uri="{FF2B5EF4-FFF2-40B4-BE49-F238E27FC236}">
                <a16:creationId xmlns:a16="http://schemas.microsoft.com/office/drawing/2014/main" id="{55D25F80-5946-4D02-B529-63AE188C142E}"/>
              </a:ext>
            </a:extLst>
          </p:cNvPr>
          <p:cNvPicPr>
            <a:picLocks noChangeArrowheads="1" noChangeAspect="1"/>
          </p:cNvPicPr>
          <p:nvPr/>
        </p:nvPicPr>
        <p:blipFill rotWithShape="1">
          <a:blip cstate="print" r:embed="rId14">
            <a:extLst>
              <a:ext uri="{28A0092B-C50C-407E-A947-70E740481C1C}">
                <a14:useLocalDpi xmlns:a14="http://schemas.microsoft.com/office/drawing/2010/main" val="0"/>
              </a:ext>
            </a:extLst>
          </a:blip>
          <a:srcRect b="108" l="187" r="-1008" t="204"/>
          <a:stretch/>
        </p:blipFill>
        <p:spPr bwMode="auto">
          <a:xfrm>
            <a:off x="9673803" y="4463677"/>
            <a:ext cx="2037792" cy="1722870"/>
          </a:xfrm>
          <a:prstGeom prst="rect">
            <a:avLst/>
          </a:prstGeom>
          <a:noFill/>
          <a:extLst>
            <a:ext uri="{909E8E84-426E-40DD-AFC4-6F175D3DCCD1}">
              <a14:hiddenFill xmlns:a14="http://schemas.microsoft.com/office/drawing/2010/main">
                <a:solidFill>
                  <a:srgbClr val="FFFFFF"/>
                </a:solidFill>
              </a14:hiddenFill>
            </a:ext>
          </a:extLst>
        </p:spPr>
      </p:pic>
      <p:pic>
        <p:nvPicPr>
          <p:cNvPr descr="https://up.lublin.pl/wp-content/uploads/2024/03/marcin-mitzner.jpg" id="6150" name="Picture 6">
            <a:extLst>
              <a:ext uri="{FF2B5EF4-FFF2-40B4-BE49-F238E27FC236}">
                <a16:creationId xmlns:a16="http://schemas.microsoft.com/office/drawing/2014/main" id="{AC9DAE05-544F-4095-8569-D385BF930553}"/>
              </a:ext>
            </a:extLst>
          </p:cNvPr>
          <p:cNvPicPr>
            <a:picLocks noChangeArrowheads="1" noChangeAspect="1"/>
          </p:cNvPicPr>
          <p:nvPr/>
        </p:nvPicPr>
        <p:blipFill rotWithShape="1">
          <a:blip cstate="print" r:embed="rId15">
            <a:extLst>
              <a:ext uri="{28A0092B-C50C-407E-A947-70E740481C1C}">
                <a14:useLocalDpi xmlns:a14="http://schemas.microsoft.com/office/drawing/2010/main" val="0"/>
              </a:ext>
            </a:extLst>
          </a:blip>
          <a:srcRect b="-1" l="83" t="40"/>
          <a:stretch/>
        </p:blipFill>
        <p:spPr bwMode="auto">
          <a:xfrm>
            <a:off x="5864912" y="4489972"/>
            <a:ext cx="1894728" cy="17275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12136" y="-1235927"/>
            <a:ext cx="13960430" cy="13960430"/>
          </a:xfrm>
          <a:custGeom>
            <a:avLst/>
            <a:gdLst/>
            <a:ahLst/>
            <a:cxnLst/>
            <a:rect l="l" t="t" r="r" b="b"/>
            <a:pathLst>
              <a:path w="13960430" h="13960430">
                <a:moveTo>
                  <a:pt x="0" y="0"/>
                </a:moveTo>
                <a:lnTo>
                  <a:pt x="13960430" y="0"/>
                </a:lnTo>
                <a:lnTo>
                  <a:pt x="13960430" y="13960431"/>
                </a:lnTo>
                <a:lnTo>
                  <a:pt x="0" y="139604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315986" y="3408017"/>
            <a:ext cx="914450" cy="914450"/>
          </a:xfrm>
          <a:custGeom>
            <a:avLst/>
            <a:gdLst/>
            <a:ahLst/>
            <a:cxnLst/>
            <a:rect l="l" t="t" r="r" b="b"/>
            <a:pathLst>
              <a:path w="914450" h="914450">
                <a:moveTo>
                  <a:pt x="0" y="0"/>
                </a:moveTo>
                <a:lnTo>
                  <a:pt x="914449" y="0"/>
                </a:lnTo>
                <a:lnTo>
                  <a:pt x="914449" y="914449"/>
                </a:lnTo>
                <a:lnTo>
                  <a:pt x="0" y="914449"/>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sp>
      <p:sp>
        <p:nvSpPr>
          <p:cNvPr id="4" name="Freeform 4"/>
          <p:cNvSpPr/>
          <p:nvPr/>
        </p:nvSpPr>
        <p:spPr>
          <a:xfrm>
            <a:off x="7410945" y="3502976"/>
            <a:ext cx="724531" cy="724531"/>
          </a:xfrm>
          <a:custGeom>
            <a:avLst/>
            <a:gdLst/>
            <a:ahLst/>
            <a:cxnLst/>
            <a:rect l="l" t="t" r="r" b="b"/>
            <a:pathLst>
              <a:path w="724531" h="724531">
                <a:moveTo>
                  <a:pt x="0" y="0"/>
                </a:moveTo>
                <a:lnTo>
                  <a:pt x="724531" y="0"/>
                </a:lnTo>
                <a:lnTo>
                  <a:pt x="724531" y="724531"/>
                </a:lnTo>
                <a:lnTo>
                  <a:pt x="0" y="7245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5554128" y="6818115"/>
            <a:ext cx="4179220" cy="2964377"/>
          </a:xfrm>
          <a:custGeom>
            <a:avLst/>
            <a:gdLst/>
            <a:ahLst/>
            <a:cxnLst/>
            <a:rect l="l" t="t" r="r" b="b"/>
            <a:pathLst>
              <a:path w="4179220" h="2964377">
                <a:moveTo>
                  <a:pt x="0" y="0"/>
                </a:moveTo>
                <a:lnTo>
                  <a:pt x="4179220" y="0"/>
                </a:lnTo>
                <a:lnTo>
                  <a:pt x="4179220" y="2964377"/>
                </a:lnTo>
                <a:lnTo>
                  <a:pt x="0" y="2964377"/>
                </a:lnTo>
                <a:lnTo>
                  <a:pt x="0" y="0"/>
                </a:lnTo>
                <a:close/>
              </a:path>
            </a:pathLst>
          </a:custGeom>
          <a:blipFill>
            <a:blip r:embed="rId8"/>
            <a:stretch>
              <a:fillRect l="-16305" t="-11029" b="-11948"/>
            </a:stretch>
          </a:blipFill>
        </p:spPr>
      </p:sp>
      <p:sp>
        <p:nvSpPr>
          <p:cNvPr id="6" name="Freeform 6"/>
          <p:cNvSpPr/>
          <p:nvPr/>
        </p:nvSpPr>
        <p:spPr>
          <a:xfrm>
            <a:off x="14457737" y="6788228"/>
            <a:ext cx="3087893" cy="2964377"/>
          </a:xfrm>
          <a:custGeom>
            <a:avLst/>
            <a:gdLst/>
            <a:ahLst/>
            <a:cxnLst/>
            <a:rect l="l" t="t" r="r" b="b"/>
            <a:pathLst>
              <a:path w="3087893" h="2964377">
                <a:moveTo>
                  <a:pt x="0" y="0"/>
                </a:moveTo>
                <a:lnTo>
                  <a:pt x="3087893" y="0"/>
                </a:lnTo>
                <a:lnTo>
                  <a:pt x="3087893" y="2964377"/>
                </a:lnTo>
                <a:lnTo>
                  <a:pt x="0" y="2964377"/>
                </a:lnTo>
                <a:lnTo>
                  <a:pt x="0" y="0"/>
                </a:lnTo>
                <a:close/>
              </a:path>
            </a:pathLst>
          </a:custGeom>
          <a:blipFill>
            <a:blip r:embed="rId9"/>
            <a:stretch>
              <a:fillRect/>
            </a:stretch>
          </a:blipFill>
        </p:spPr>
      </p:sp>
      <p:grpSp>
        <p:nvGrpSpPr>
          <p:cNvPr id="7" name="Group 7"/>
          <p:cNvGrpSpPr/>
          <p:nvPr/>
        </p:nvGrpSpPr>
        <p:grpSpPr>
          <a:xfrm>
            <a:off x="171120" y="0"/>
            <a:ext cx="7812016" cy="1086187"/>
            <a:chOff x="0" y="0"/>
            <a:chExt cx="10416021" cy="1448249"/>
          </a:xfrm>
        </p:grpSpPr>
        <p:sp>
          <p:nvSpPr>
            <p:cNvPr id="8" name="Freeform 8"/>
            <p:cNvSpPr/>
            <p:nvPr/>
          </p:nvSpPr>
          <p:spPr>
            <a:xfrm>
              <a:off x="0" y="48355"/>
              <a:ext cx="4987841" cy="1136119"/>
            </a:xfrm>
            <a:custGeom>
              <a:avLst/>
              <a:gdLst/>
              <a:ahLst/>
              <a:cxnLst/>
              <a:rect l="l" t="t" r="r" b="b"/>
              <a:pathLst>
                <a:path w="4987841" h="1136119">
                  <a:moveTo>
                    <a:pt x="0" y="0"/>
                  </a:moveTo>
                  <a:lnTo>
                    <a:pt x="4987841" y="0"/>
                  </a:lnTo>
                  <a:lnTo>
                    <a:pt x="4987841" y="1136119"/>
                  </a:lnTo>
                  <a:lnTo>
                    <a:pt x="0" y="1136119"/>
                  </a:lnTo>
                  <a:lnTo>
                    <a:pt x="0" y="0"/>
                  </a:lnTo>
                  <a:close/>
                </a:path>
              </a:pathLst>
            </a:custGeom>
            <a:blipFill>
              <a:blip r:embed="rId10"/>
              <a:stretch>
                <a:fillRect/>
              </a:stretch>
            </a:blipFill>
          </p:spPr>
        </p:sp>
        <p:sp>
          <p:nvSpPr>
            <p:cNvPr id="9" name="Freeform 9"/>
            <p:cNvSpPr/>
            <p:nvPr/>
          </p:nvSpPr>
          <p:spPr>
            <a:xfrm>
              <a:off x="5046897" y="92453"/>
              <a:ext cx="4532174" cy="1263344"/>
            </a:xfrm>
            <a:custGeom>
              <a:avLst/>
              <a:gdLst/>
              <a:ahLst/>
              <a:cxnLst/>
              <a:rect l="l" t="t" r="r" b="b"/>
              <a:pathLst>
                <a:path w="4532174" h="1263344">
                  <a:moveTo>
                    <a:pt x="0" y="0"/>
                  </a:moveTo>
                  <a:lnTo>
                    <a:pt x="4532175" y="0"/>
                  </a:lnTo>
                  <a:lnTo>
                    <a:pt x="4532175" y="1263343"/>
                  </a:lnTo>
                  <a:lnTo>
                    <a:pt x="0" y="1263343"/>
                  </a:lnTo>
                  <a:lnTo>
                    <a:pt x="0" y="0"/>
                  </a:lnTo>
                  <a:close/>
                </a:path>
              </a:pathLst>
            </a:custGeom>
            <a:blipFill>
              <a:blip r:embed="rId11"/>
              <a:stretch>
                <a:fillRect/>
              </a:stretch>
            </a:blipFill>
          </p:spPr>
        </p:sp>
        <p:sp>
          <p:nvSpPr>
            <p:cNvPr id="10" name="Freeform 10"/>
            <p:cNvSpPr/>
            <p:nvPr/>
          </p:nvSpPr>
          <p:spPr>
            <a:xfrm>
              <a:off x="9419707" y="0"/>
              <a:ext cx="996313" cy="1448249"/>
            </a:xfrm>
            <a:custGeom>
              <a:avLst/>
              <a:gdLst/>
              <a:ahLst/>
              <a:cxnLst/>
              <a:rect l="l" t="t" r="r" b="b"/>
              <a:pathLst>
                <a:path w="996313" h="1448249">
                  <a:moveTo>
                    <a:pt x="0" y="0"/>
                  </a:moveTo>
                  <a:lnTo>
                    <a:pt x="996314" y="0"/>
                  </a:lnTo>
                  <a:lnTo>
                    <a:pt x="996314" y="1448249"/>
                  </a:lnTo>
                  <a:lnTo>
                    <a:pt x="0" y="1448249"/>
                  </a:lnTo>
                  <a:lnTo>
                    <a:pt x="0" y="0"/>
                  </a:lnTo>
                  <a:close/>
                </a:path>
              </a:pathLst>
            </a:custGeom>
            <a:blipFill>
              <a:blip r:embed="rId12"/>
              <a:stretch>
                <a:fillRect l="-50659" r="-43154"/>
              </a:stretch>
            </a:blipFill>
          </p:spPr>
        </p:sp>
      </p:grpSp>
      <p:sp>
        <p:nvSpPr>
          <p:cNvPr id="11" name="Freeform 11"/>
          <p:cNvSpPr/>
          <p:nvPr/>
        </p:nvSpPr>
        <p:spPr>
          <a:xfrm>
            <a:off x="10099173" y="6818115"/>
            <a:ext cx="3912653" cy="2934490"/>
          </a:xfrm>
          <a:custGeom>
            <a:avLst/>
            <a:gdLst/>
            <a:ahLst/>
            <a:cxnLst/>
            <a:rect l="l" t="t" r="r" b="b"/>
            <a:pathLst>
              <a:path w="3912653" h="2934490">
                <a:moveTo>
                  <a:pt x="0" y="0"/>
                </a:moveTo>
                <a:lnTo>
                  <a:pt x="3912653" y="0"/>
                </a:lnTo>
                <a:lnTo>
                  <a:pt x="3912653" y="2934490"/>
                </a:lnTo>
                <a:lnTo>
                  <a:pt x="0" y="2934490"/>
                </a:lnTo>
                <a:lnTo>
                  <a:pt x="0" y="0"/>
                </a:lnTo>
                <a:close/>
              </a:path>
            </a:pathLst>
          </a:custGeom>
          <a:blipFill>
            <a:blip r:embed="rId13"/>
            <a:stretch>
              <a:fillRect/>
            </a:stretch>
          </a:blipFill>
        </p:spPr>
      </p:sp>
      <p:sp>
        <p:nvSpPr>
          <p:cNvPr id="12" name="TextBox 12"/>
          <p:cNvSpPr txBox="1"/>
          <p:nvPr/>
        </p:nvSpPr>
        <p:spPr>
          <a:xfrm>
            <a:off x="342019" y="3308017"/>
            <a:ext cx="5534402" cy="1050925"/>
          </a:xfrm>
          <a:prstGeom prst="rect">
            <a:avLst/>
          </a:prstGeom>
        </p:spPr>
        <p:txBody>
          <a:bodyPr lIns="0" tIns="0" rIns="0" bIns="0" rtlCol="0" anchor="t">
            <a:spAutoFit/>
          </a:bodyPr>
          <a:lstStyle/>
          <a:p>
            <a:pPr algn="l">
              <a:lnSpc>
                <a:spcPts val="8450"/>
              </a:lnSpc>
            </a:pPr>
            <a:r>
              <a:rPr lang="en-US" sz="6500" b="1">
                <a:solidFill>
                  <a:srgbClr val="718BAB"/>
                </a:solidFill>
                <a:latin typeface="Klein Bold"/>
                <a:ea typeface="Klein Bold"/>
                <a:cs typeface="Klein Bold"/>
                <a:sym typeface="Klein Bold"/>
              </a:rPr>
              <a:t>Offer for</a:t>
            </a:r>
          </a:p>
        </p:txBody>
      </p:sp>
      <p:sp>
        <p:nvSpPr>
          <p:cNvPr id="13" name="TextBox 13"/>
          <p:cNvSpPr txBox="1"/>
          <p:nvPr/>
        </p:nvSpPr>
        <p:spPr>
          <a:xfrm>
            <a:off x="171120" y="4633674"/>
            <a:ext cx="6044810" cy="2154555"/>
          </a:xfrm>
          <a:prstGeom prst="rect">
            <a:avLst/>
          </a:prstGeom>
        </p:spPr>
        <p:txBody>
          <a:bodyPr lIns="0" tIns="0" rIns="0" bIns="0" rtlCol="0" anchor="t">
            <a:spAutoFit/>
          </a:bodyPr>
          <a:lstStyle/>
          <a:p>
            <a:pPr algn="l">
              <a:lnSpc>
                <a:spcPts val="8580"/>
              </a:lnSpc>
            </a:pPr>
            <a:r>
              <a:rPr lang="en-US" sz="6600" b="1">
                <a:solidFill>
                  <a:srgbClr val="2A2E3A"/>
                </a:solidFill>
                <a:latin typeface="Klein Bold"/>
                <a:ea typeface="Klein Bold"/>
                <a:cs typeface="Klein Bold"/>
                <a:sym typeface="Klein Bold"/>
              </a:rPr>
              <a:t>Researchers and teachers</a:t>
            </a:r>
          </a:p>
        </p:txBody>
      </p:sp>
      <p:sp>
        <p:nvSpPr>
          <p:cNvPr id="14" name="TextBox 14"/>
          <p:cNvSpPr txBox="1"/>
          <p:nvPr/>
        </p:nvSpPr>
        <p:spPr>
          <a:xfrm>
            <a:off x="8506389" y="3136604"/>
            <a:ext cx="9070342" cy="1419225"/>
          </a:xfrm>
          <a:prstGeom prst="rect">
            <a:avLst/>
          </a:prstGeom>
        </p:spPr>
        <p:txBody>
          <a:bodyPr lIns="0" tIns="0" rIns="0" bIns="0" rtlCol="0" anchor="t">
            <a:spAutoFit/>
          </a:bodyPr>
          <a:lstStyle/>
          <a:p>
            <a:pPr marL="0" lvl="0" indent="0" algn="l">
              <a:lnSpc>
                <a:spcPts val="3675"/>
              </a:lnSpc>
              <a:spcBef>
                <a:spcPct val="0"/>
              </a:spcBef>
            </a:pPr>
            <a:r>
              <a:rPr lang="en-US" sz="3063" b="1">
                <a:solidFill>
                  <a:srgbClr val="2A2E3A"/>
                </a:solidFill>
                <a:latin typeface="Klein Bold"/>
                <a:ea typeface="Klein Bold"/>
                <a:cs typeface="Klein Bold"/>
                <a:sym typeface="Klein Bold"/>
              </a:rPr>
              <a:t>Study visits to the doctoral school of ULSL in order to exchange good practices in PhD students education and school management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1120" y="0"/>
            <a:ext cx="7812016" cy="1086187"/>
            <a:chOff x="0" y="0"/>
            <a:chExt cx="10416021" cy="1448249"/>
          </a:xfrm>
        </p:grpSpPr>
        <p:sp>
          <p:nvSpPr>
            <p:cNvPr id="3" name="Freeform 3"/>
            <p:cNvSpPr/>
            <p:nvPr/>
          </p:nvSpPr>
          <p:spPr>
            <a:xfrm>
              <a:off x="0" y="48355"/>
              <a:ext cx="4987841" cy="1136119"/>
            </a:xfrm>
            <a:custGeom>
              <a:avLst/>
              <a:gdLst/>
              <a:ahLst/>
              <a:cxnLst/>
              <a:rect l="l" t="t" r="r" b="b"/>
              <a:pathLst>
                <a:path w="4987841" h="1136119">
                  <a:moveTo>
                    <a:pt x="0" y="0"/>
                  </a:moveTo>
                  <a:lnTo>
                    <a:pt x="4987841" y="0"/>
                  </a:lnTo>
                  <a:lnTo>
                    <a:pt x="4987841" y="1136119"/>
                  </a:lnTo>
                  <a:lnTo>
                    <a:pt x="0" y="1136119"/>
                  </a:lnTo>
                  <a:lnTo>
                    <a:pt x="0" y="0"/>
                  </a:lnTo>
                  <a:close/>
                </a:path>
              </a:pathLst>
            </a:custGeom>
            <a:blipFill>
              <a:blip r:embed="rId4"/>
              <a:stretch>
                <a:fillRect/>
              </a:stretch>
            </a:blipFill>
          </p:spPr>
        </p:sp>
        <p:sp>
          <p:nvSpPr>
            <p:cNvPr id="4" name="Freeform 4"/>
            <p:cNvSpPr/>
            <p:nvPr/>
          </p:nvSpPr>
          <p:spPr>
            <a:xfrm>
              <a:off x="5046897" y="92453"/>
              <a:ext cx="4532174" cy="1263344"/>
            </a:xfrm>
            <a:custGeom>
              <a:avLst/>
              <a:gdLst/>
              <a:ahLst/>
              <a:cxnLst/>
              <a:rect l="l" t="t" r="r" b="b"/>
              <a:pathLst>
                <a:path w="4532174" h="1263344">
                  <a:moveTo>
                    <a:pt x="0" y="0"/>
                  </a:moveTo>
                  <a:lnTo>
                    <a:pt x="4532175" y="0"/>
                  </a:lnTo>
                  <a:lnTo>
                    <a:pt x="4532175" y="1263343"/>
                  </a:lnTo>
                  <a:lnTo>
                    <a:pt x="0" y="1263343"/>
                  </a:lnTo>
                  <a:lnTo>
                    <a:pt x="0" y="0"/>
                  </a:lnTo>
                  <a:close/>
                </a:path>
              </a:pathLst>
            </a:custGeom>
            <a:blipFill>
              <a:blip r:embed="rId5"/>
              <a:stretch>
                <a:fillRect/>
              </a:stretch>
            </a:blipFill>
          </p:spPr>
        </p:sp>
        <p:sp>
          <p:nvSpPr>
            <p:cNvPr id="5" name="Freeform 5"/>
            <p:cNvSpPr/>
            <p:nvPr/>
          </p:nvSpPr>
          <p:spPr>
            <a:xfrm>
              <a:off x="9419707" y="0"/>
              <a:ext cx="996313" cy="1448249"/>
            </a:xfrm>
            <a:custGeom>
              <a:avLst/>
              <a:gdLst/>
              <a:ahLst/>
              <a:cxnLst/>
              <a:rect l="l" t="t" r="r" b="b"/>
              <a:pathLst>
                <a:path w="996313" h="1448249">
                  <a:moveTo>
                    <a:pt x="0" y="0"/>
                  </a:moveTo>
                  <a:lnTo>
                    <a:pt x="996314" y="0"/>
                  </a:lnTo>
                  <a:lnTo>
                    <a:pt x="996314" y="1448249"/>
                  </a:lnTo>
                  <a:lnTo>
                    <a:pt x="0" y="1448249"/>
                  </a:lnTo>
                  <a:lnTo>
                    <a:pt x="0" y="0"/>
                  </a:lnTo>
                  <a:close/>
                </a:path>
              </a:pathLst>
            </a:custGeom>
            <a:blipFill>
              <a:blip r:embed="rId6"/>
              <a:stretch>
                <a:fillRect l="-50659" r="-43154"/>
              </a:stretch>
            </a:blipFill>
          </p:spPr>
        </p:sp>
      </p:grpSp>
      <p:sp>
        <p:nvSpPr>
          <p:cNvPr id="6" name="Prostokąt 5">
            <a:extLst>
              <a:ext uri="{FF2B5EF4-FFF2-40B4-BE49-F238E27FC236}">
                <a16:creationId xmlns:a16="http://schemas.microsoft.com/office/drawing/2014/main" id="{ABB39270-322D-44F0-B424-28D3FD58F8E4}"/>
              </a:ext>
            </a:extLst>
          </p:cNvPr>
          <p:cNvSpPr/>
          <p:nvPr/>
        </p:nvSpPr>
        <p:spPr>
          <a:xfrm>
            <a:off x="9025217" y="4958834"/>
            <a:ext cx="237566" cy="369332"/>
          </a:xfrm>
          <a:prstGeom prst="rect">
            <a:avLst/>
          </a:prstGeom>
        </p:spPr>
        <p:txBody>
          <a:bodyPr wrap="none">
            <a:spAutoFit/>
          </a:bodyPr>
          <a:lstStyle/>
          <a:p>
            <a:r>
              <a:rPr lang="pl-PL" dirty="0"/>
              <a:t> </a:t>
            </a:r>
          </a:p>
        </p:txBody>
      </p:sp>
      <p:sp>
        <p:nvSpPr>
          <p:cNvPr id="7" name="Prostokąt 6">
            <a:extLst>
              <a:ext uri="{FF2B5EF4-FFF2-40B4-BE49-F238E27FC236}">
                <a16:creationId xmlns:a16="http://schemas.microsoft.com/office/drawing/2014/main" id="{1867E5A9-45C8-414D-96D5-1CD8BF864988}"/>
              </a:ext>
            </a:extLst>
          </p:cNvPr>
          <p:cNvSpPr/>
          <p:nvPr/>
        </p:nvSpPr>
        <p:spPr>
          <a:xfrm>
            <a:off x="9022813" y="4958834"/>
            <a:ext cx="242374" cy="369332"/>
          </a:xfrm>
          <a:prstGeom prst="rect">
            <a:avLst/>
          </a:prstGeom>
        </p:spPr>
        <p:txBody>
          <a:bodyPr wrap="none">
            <a:spAutoFit/>
          </a:bodyPr>
          <a:lstStyle/>
          <a:p>
            <a:r>
              <a:rPr lang="pl-PL" dirty="0">
                <a:solidFill>
                  <a:srgbClr val="000000"/>
                </a:solidFill>
                <a:latin typeface="Times New Roman" panose="02020603050405020304" pitchFamily="18" charset="0"/>
              </a:rPr>
              <a:t> </a:t>
            </a:r>
            <a:endParaRPr lang="pl-PL" dirty="0"/>
          </a:p>
        </p:txBody>
      </p:sp>
      <p:grpSp>
        <p:nvGrpSpPr>
          <p:cNvPr id="8" name="Group 2">
            <a:extLst>
              <a:ext uri="{FF2B5EF4-FFF2-40B4-BE49-F238E27FC236}">
                <a16:creationId xmlns:a16="http://schemas.microsoft.com/office/drawing/2014/main" id="{8DCB5383-CA33-4F83-8FD6-CBE65FD8E4C5}"/>
              </a:ext>
            </a:extLst>
          </p:cNvPr>
          <p:cNvGrpSpPr/>
          <p:nvPr/>
        </p:nvGrpSpPr>
        <p:grpSpPr>
          <a:xfrm>
            <a:off x="576977" y="1054948"/>
            <a:ext cx="3742169" cy="3248486"/>
            <a:chOff x="1311121" y="1311121"/>
            <a:chExt cx="10385820" cy="10385820"/>
          </a:xfrm>
        </p:grpSpPr>
        <p:sp>
          <p:nvSpPr>
            <p:cNvPr id="9" name="Freeform 3">
              <a:extLst>
                <a:ext uri="{FF2B5EF4-FFF2-40B4-BE49-F238E27FC236}">
                  <a16:creationId xmlns:a16="http://schemas.microsoft.com/office/drawing/2014/main" id="{EBA608A8-CDF4-4202-8CA5-38D2B4C208F4}"/>
                </a:ext>
              </a:extLst>
            </p:cNvPr>
            <p:cNvSpPr/>
            <p:nvPr/>
          </p:nvSpPr>
          <p:spPr>
            <a:xfrm rot="20399043">
              <a:off x="1444917" y="1444917"/>
              <a:ext cx="10252024" cy="10252024"/>
            </a:xfrm>
            <a:custGeom>
              <a:avLst/>
              <a:gdLst/>
              <a:ahLst/>
              <a:cxnLst/>
              <a:rect l="l" t="t" r="r" b="b"/>
              <a:pathLst>
                <a:path w="10252025" h="10252025">
                  <a:moveTo>
                    <a:pt x="0" y="0"/>
                  </a:moveTo>
                  <a:lnTo>
                    <a:pt x="10252025" y="0"/>
                  </a:lnTo>
                  <a:lnTo>
                    <a:pt x="10252025" y="10252025"/>
                  </a:lnTo>
                  <a:lnTo>
                    <a:pt x="0" y="10252025"/>
                  </a:lnTo>
                  <a:lnTo>
                    <a:pt x="0" y="0"/>
                  </a:lnTo>
                  <a:close/>
                </a:path>
              </a:pathLst>
            </a:custGeom>
            <a:blipFill>
              <a:blip r:embed="rId7">
                <a:alphaModFix amt="31000"/>
                <a:extLst>
                  <a:ext uri="{96DAC541-7B7A-43D3-8B79-37D633B846F1}">
                    <asvg:svgBlip xmlns:asvg="http://schemas.microsoft.com/office/drawing/2016/SVG/main" r:embed="rId8"/>
                  </a:ext>
                </a:extLst>
              </a:blip>
              <a:stretch>
                <a:fillRect/>
              </a:stretch>
            </a:blipFill>
          </p:spPr>
        </p:sp>
        <p:sp>
          <p:nvSpPr>
            <p:cNvPr id="10" name="Freeform 4">
              <a:extLst>
                <a:ext uri="{FF2B5EF4-FFF2-40B4-BE49-F238E27FC236}">
                  <a16:creationId xmlns:a16="http://schemas.microsoft.com/office/drawing/2014/main" id="{3BC66C8B-90BE-4366-88B1-4371B5850121}"/>
                </a:ext>
              </a:extLst>
            </p:cNvPr>
            <p:cNvSpPr/>
            <p:nvPr/>
          </p:nvSpPr>
          <p:spPr>
            <a:xfrm>
              <a:off x="1311121" y="1311121"/>
              <a:ext cx="10252024" cy="10252024"/>
            </a:xfrm>
            <a:custGeom>
              <a:avLst/>
              <a:gdLst/>
              <a:ahLst/>
              <a:cxnLst/>
              <a:rect l="l" t="t" r="r" b="b"/>
              <a:pathLst>
                <a:path w="10252025" h="10252025">
                  <a:moveTo>
                    <a:pt x="0" y="0"/>
                  </a:moveTo>
                  <a:lnTo>
                    <a:pt x="10252025" y="0"/>
                  </a:lnTo>
                  <a:lnTo>
                    <a:pt x="10252025" y="10252025"/>
                  </a:lnTo>
                  <a:lnTo>
                    <a:pt x="0" y="1025202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sp>
        <p:nvSpPr>
          <p:cNvPr id="11" name="TextBox 8">
            <a:extLst>
              <a:ext uri="{FF2B5EF4-FFF2-40B4-BE49-F238E27FC236}">
                <a16:creationId xmlns:a16="http://schemas.microsoft.com/office/drawing/2014/main" id="{A47CC5D4-3159-4F4A-ABC0-F5A8E26E6AB7}"/>
              </a:ext>
            </a:extLst>
          </p:cNvPr>
          <p:cNvSpPr txBox="1"/>
          <p:nvPr/>
        </p:nvSpPr>
        <p:spPr>
          <a:xfrm>
            <a:off x="505411" y="1251759"/>
            <a:ext cx="3885302" cy="3405861"/>
          </a:xfrm>
          <a:prstGeom prst="rect">
            <a:avLst/>
          </a:prstGeom>
        </p:spPr>
        <p:txBody>
          <a:bodyPr lIns="50800" tIns="50800" rIns="50800" bIns="50800" rtlCol="0" anchor="ctr"/>
          <a:lstStyle/>
          <a:p>
            <a:pPr algn="ctr">
              <a:lnSpc>
                <a:spcPct val="150000"/>
              </a:lnSpc>
            </a:pPr>
            <a:r>
              <a:rPr lang="pl-PL" sz="2400" b="1" dirty="0" err="1">
                <a:solidFill>
                  <a:srgbClr val="FFFFFF"/>
                </a:solidFill>
                <a:latin typeface="Klein Bold"/>
                <a:ea typeface="Klein Bold"/>
                <a:cs typeface="Klein Bold"/>
                <a:sym typeface="Klein Bold"/>
              </a:rPr>
              <a:t>Doctoral</a:t>
            </a:r>
            <a:r>
              <a:rPr lang="pl-PL" sz="2400" b="1" dirty="0">
                <a:solidFill>
                  <a:srgbClr val="FFFFFF"/>
                </a:solidFill>
                <a:latin typeface="Klein Bold"/>
                <a:ea typeface="Klein Bold"/>
                <a:cs typeface="Klein Bold"/>
                <a:sym typeface="Klein Bold"/>
              </a:rPr>
              <a:t> School</a:t>
            </a:r>
          </a:p>
          <a:p>
            <a:pPr algn="ctr">
              <a:lnSpc>
                <a:spcPct val="150000"/>
              </a:lnSpc>
            </a:pPr>
            <a:r>
              <a:rPr lang="pl-PL" sz="2400" b="1" dirty="0" err="1">
                <a:solidFill>
                  <a:srgbClr val="FFFFFF"/>
                </a:solidFill>
                <a:latin typeface="Klein Bold"/>
                <a:ea typeface="Klein Bold"/>
                <a:cs typeface="Klein Bold"/>
                <a:sym typeface="Klein Bold"/>
              </a:rPr>
              <a:t>promotional</a:t>
            </a:r>
            <a:r>
              <a:rPr lang="pl-PL" sz="2400" b="1" dirty="0">
                <a:solidFill>
                  <a:srgbClr val="FFFFFF"/>
                </a:solidFill>
                <a:latin typeface="Klein Bold"/>
                <a:ea typeface="Klein Bold"/>
                <a:cs typeface="Klein Bold"/>
                <a:sym typeface="Klein Bold"/>
              </a:rPr>
              <a:t> film </a:t>
            </a:r>
          </a:p>
          <a:p>
            <a:pPr algn="ctr">
              <a:lnSpc>
                <a:spcPct val="150000"/>
              </a:lnSpc>
            </a:pPr>
            <a:r>
              <a:rPr lang="pl-PL" sz="2400" b="1" dirty="0">
                <a:solidFill>
                  <a:srgbClr val="FFFFFF"/>
                </a:solidFill>
                <a:latin typeface="Klein Bold"/>
                <a:ea typeface="Klein Bold"/>
                <a:cs typeface="Klein Bold"/>
                <a:sym typeface="Klein Bold"/>
              </a:rPr>
              <a:t>(10 </a:t>
            </a:r>
            <a:r>
              <a:rPr lang="pl-PL" sz="2400" b="1" dirty="0" err="1">
                <a:solidFill>
                  <a:srgbClr val="FFFFFF"/>
                </a:solidFill>
                <a:latin typeface="Klein Bold"/>
                <a:ea typeface="Klein Bold"/>
                <a:cs typeface="Klein Bold"/>
                <a:sym typeface="Klein Bold"/>
              </a:rPr>
              <a:t>minutes</a:t>
            </a:r>
            <a:r>
              <a:rPr lang="pl-PL" sz="2400" b="1" dirty="0">
                <a:solidFill>
                  <a:srgbClr val="FFFFFF"/>
                </a:solidFill>
                <a:latin typeface="Klein Bold"/>
                <a:ea typeface="Klein Bold"/>
                <a:cs typeface="Klein Bold"/>
                <a:sym typeface="Klein Bold"/>
              </a:rPr>
              <a:t>)</a:t>
            </a:r>
            <a:endParaRPr lang="en-US" sz="2400" b="1" dirty="0">
              <a:solidFill>
                <a:srgbClr val="FFFFFF"/>
              </a:solidFill>
              <a:latin typeface="Klein Bold"/>
              <a:ea typeface="Klein Bold"/>
              <a:cs typeface="Klein Bold"/>
              <a:sym typeface="Klein Bold"/>
            </a:endParaRPr>
          </a:p>
          <a:p>
            <a:pPr algn="ctr">
              <a:lnSpc>
                <a:spcPts val="3219"/>
              </a:lnSpc>
            </a:pPr>
            <a:endParaRPr lang="en-US" sz="1600" b="1" dirty="0">
              <a:solidFill>
                <a:srgbClr val="FFFFFF"/>
              </a:solidFill>
              <a:latin typeface="Klein Bold"/>
              <a:ea typeface="Klein Bold"/>
              <a:cs typeface="Klein Bold"/>
              <a:sym typeface="Klein Bold"/>
            </a:endParaRPr>
          </a:p>
          <a:p>
            <a:pPr algn="ctr">
              <a:lnSpc>
                <a:spcPts val="3219"/>
              </a:lnSpc>
            </a:pPr>
            <a:endParaRPr lang="en-US" sz="2299" b="1" dirty="0">
              <a:solidFill>
                <a:srgbClr val="FFFFFF"/>
              </a:solidFill>
              <a:latin typeface="Klein Bold"/>
              <a:ea typeface="Klein Bold"/>
              <a:cs typeface="Klein Bold"/>
              <a:sym typeface="Klein Bold"/>
            </a:endParaRPr>
          </a:p>
        </p:txBody>
      </p:sp>
      <p:sp>
        <p:nvSpPr>
          <p:cNvPr id="17" name="Prostokąt 16">
            <a:extLst>
              <a:ext uri="{FF2B5EF4-FFF2-40B4-BE49-F238E27FC236}">
                <a16:creationId xmlns:a16="http://schemas.microsoft.com/office/drawing/2014/main" id="{E21C110D-6CDF-4BFC-8B2B-B8249D0F3AD7}"/>
              </a:ext>
            </a:extLst>
          </p:cNvPr>
          <p:cNvSpPr/>
          <p:nvPr/>
        </p:nvSpPr>
        <p:spPr>
          <a:xfrm>
            <a:off x="12471084" y="8801100"/>
            <a:ext cx="5710089" cy="369332"/>
          </a:xfrm>
          <a:prstGeom prst="rect">
            <a:avLst/>
          </a:prstGeom>
        </p:spPr>
        <p:txBody>
          <a:bodyPr wrap="none">
            <a:spAutoFit/>
          </a:bodyPr>
          <a:lstStyle/>
          <a:p>
            <a:r>
              <a:rPr lang="pl-PL" dirty="0" err="1">
                <a:hlinkClick r:id="rId11"/>
              </a:rPr>
              <a:t>Promotional</a:t>
            </a:r>
            <a:r>
              <a:rPr lang="pl-PL" dirty="0">
                <a:hlinkClick r:id="rId11"/>
              </a:rPr>
              <a:t> </a:t>
            </a:r>
            <a:r>
              <a:rPr lang="pl-PL" dirty="0" err="1">
                <a:hlinkClick r:id="rId11"/>
              </a:rPr>
              <a:t>content</a:t>
            </a:r>
            <a:r>
              <a:rPr lang="pl-PL" dirty="0">
                <a:hlinkClick r:id="rId11"/>
              </a:rPr>
              <a:t> / Materiały promocyjne | NAWA STER</a:t>
            </a:r>
            <a:endParaRPr lang="pl-PL" dirty="0"/>
          </a:p>
        </p:txBody>
      </p:sp>
      <p:pic>
        <p:nvPicPr>
          <p:cNvPr id="14" name="Picture 2" descr="Obraz zawierający tekst, zrzut ekranu, kwadrat, Czcionka&#10;&#10;Opis wygenerowany automatycznie">
            <a:extLst>
              <a:ext uri="{FF2B5EF4-FFF2-40B4-BE49-F238E27FC236}">
                <a16:creationId xmlns:a16="http://schemas.microsoft.com/office/drawing/2014/main" id="{BFE6C7E2-3498-49C7-83B8-24006BCA73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2914" y="4909469"/>
            <a:ext cx="3291760" cy="4086323"/>
          </a:xfrm>
          <a:prstGeom prst="rect">
            <a:avLst/>
          </a:prstGeom>
          <a:noFill/>
          <a:extLst>
            <a:ext uri="{909E8E84-426E-40DD-AFC4-6F175D3DCCD1}">
              <a14:hiddenFill xmlns:a14="http://schemas.microsoft.com/office/drawing/2010/main">
                <a:solidFill>
                  <a:srgbClr val="FFFFFF"/>
                </a:solidFill>
              </a14:hiddenFill>
            </a:ext>
          </a:extLst>
        </p:spPr>
      </p:pic>
      <p:pic>
        <p:nvPicPr>
          <p:cNvPr id="13" name="Multimedia online 12">
            <a:hlinkClick r:id="" action="ppaction://media"/>
            <a:extLst>
              <a:ext uri="{FF2B5EF4-FFF2-40B4-BE49-F238E27FC236}">
                <a16:creationId xmlns:a16="http://schemas.microsoft.com/office/drawing/2014/main" id="{B08ADD62-71FF-4BBE-9698-E24F10466B27}"/>
              </a:ext>
            </a:extLst>
          </p:cNvPr>
          <p:cNvPicPr>
            <a:picLocks noRot="1" noChangeAspect="1"/>
          </p:cNvPicPr>
          <p:nvPr>
            <a:videoFile r:link="rId1"/>
          </p:nvPr>
        </p:nvPicPr>
        <p:blipFill>
          <a:blip r:embed="rId13"/>
          <a:stretch>
            <a:fillRect/>
          </a:stretch>
        </p:blipFill>
        <p:spPr>
          <a:xfrm>
            <a:off x="4342503" y="1053776"/>
            <a:ext cx="13716897" cy="771575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73413">
            <a:off x="8447401" y="-2154927"/>
            <a:ext cx="13265113" cy="13265113"/>
          </a:xfrm>
          <a:custGeom>
            <a:avLst/>
            <a:gdLst/>
            <a:ahLst/>
            <a:cxnLst/>
            <a:rect l="l" t="t" r="r" b="b"/>
            <a:pathLst>
              <a:path w="13265113" h="13265113">
                <a:moveTo>
                  <a:pt x="0" y="0"/>
                </a:moveTo>
                <a:lnTo>
                  <a:pt x="13265112" y="0"/>
                </a:lnTo>
                <a:lnTo>
                  <a:pt x="13265112" y="13265112"/>
                </a:lnTo>
                <a:lnTo>
                  <a:pt x="0" y="132651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a:grpSpLocks noChangeAspect="1"/>
          </p:cNvGrpSpPr>
          <p:nvPr/>
        </p:nvGrpSpPr>
        <p:grpSpPr>
          <a:xfrm>
            <a:off x="8213001" y="-2868706"/>
            <a:ext cx="12417410" cy="11560608"/>
            <a:chOff x="0" y="0"/>
            <a:chExt cx="6350000" cy="5911850"/>
          </a:xfrm>
        </p:grpSpPr>
        <p:sp>
          <p:nvSpPr>
            <p:cNvPr id="4" name="Freeform 4"/>
            <p:cNvSpPr/>
            <p:nvPr/>
          </p:nvSpPr>
          <p:spPr>
            <a:xfrm>
              <a:off x="-68580" y="0"/>
              <a:ext cx="6417310" cy="5911850"/>
            </a:xfrm>
            <a:custGeom>
              <a:avLst/>
              <a:gdLst/>
              <a:ahLst/>
              <a:cxnLst/>
              <a:rect l="l" t="t" r="r" b="b"/>
              <a:pathLst>
                <a:path w="6417310" h="5911850">
                  <a:moveTo>
                    <a:pt x="1215390" y="402590"/>
                  </a:moveTo>
                  <a:lnTo>
                    <a:pt x="177800" y="2192020"/>
                  </a:lnTo>
                  <a:cubicBezTo>
                    <a:pt x="0" y="2498090"/>
                    <a:pt x="43180" y="2884170"/>
                    <a:pt x="283210" y="3144520"/>
                  </a:cubicBezTo>
                  <a:lnTo>
                    <a:pt x="2594610" y="5651500"/>
                  </a:lnTo>
                  <a:cubicBezTo>
                    <a:pt x="2747010" y="5817870"/>
                    <a:pt x="2962910" y="5911850"/>
                    <a:pt x="3187700" y="5911850"/>
                  </a:cubicBezTo>
                  <a:lnTo>
                    <a:pt x="5609590" y="5911850"/>
                  </a:lnTo>
                  <a:cubicBezTo>
                    <a:pt x="6055360" y="5911850"/>
                    <a:pt x="6417310" y="5549900"/>
                    <a:pt x="6417310" y="5104130"/>
                  </a:cubicBezTo>
                  <a:lnTo>
                    <a:pt x="6417310" y="1891030"/>
                  </a:lnTo>
                  <a:cubicBezTo>
                    <a:pt x="6417310" y="1724660"/>
                    <a:pt x="6366510" y="1562100"/>
                    <a:pt x="6269990" y="1426210"/>
                  </a:cubicBezTo>
                  <a:lnTo>
                    <a:pt x="5507990" y="342900"/>
                  </a:lnTo>
                  <a:cubicBezTo>
                    <a:pt x="5356860" y="128270"/>
                    <a:pt x="5110480" y="0"/>
                    <a:pt x="4847590" y="0"/>
                  </a:cubicBezTo>
                  <a:lnTo>
                    <a:pt x="1913890" y="0"/>
                  </a:lnTo>
                  <a:cubicBezTo>
                    <a:pt x="1625600" y="0"/>
                    <a:pt x="1358900" y="153670"/>
                    <a:pt x="1215390" y="402590"/>
                  </a:cubicBezTo>
                  <a:close/>
                </a:path>
              </a:pathLst>
            </a:custGeom>
            <a:blipFill>
              <a:blip r:embed="rId4">
                <a:alphaModFix amt="90000"/>
              </a:blip>
              <a:stretch>
                <a:fillRect l="-20017" r="-20017"/>
              </a:stretch>
            </a:blipFill>
          </p:spPr>
        </p:sp>
      </p:grpSp>
      <p:grpSp>
        <p:nvGrpSpPr>
          <p:cNvPr id="5" name="Group 5"/>
          <p:cNvGrpSpPr/>
          <p:nvPr/>
        </p:nvGrpSpPr>
        <p:grpSpPr>
          <a:xfrm>
            <a:off x="690434" y="3750566"/>
            <a:ext cx="1159668" cy="115966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078836" y="4183171"/>
            <a:ext cx="382865" cy="294458"/>
          </a:xfrm>
          <a:custGeom>
            <a:avLst/>
            <a:gdLst/>
            <a:ahLst/>
            <a:cxnLst/>
            <a:rect l="l" t="t" r="r" b="b"/>
            <a:pathLst>
              <a:path w="382865" h="294458">
                <a:moveTo>
                  <a:pt x="0" y="0"/>
                </a:moveTo>
                <a:lnTo>
                  <a:pt x="382865" y="0"/>
                </a:lnTo>
                <a:lnTo>
                  <a:pt x="382865" y="294458"/>
                </a:lnTo>
                <a:lnTo>
                  <a:pt x="0" y="2944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9" name="Group 9"/>
          <p:cNvGrpSpPr/>
          <p:nvPr/>
        </p:nvGrpSpPr>
        <p:grpSpPr>
          <a:xfrm>
            <a:off x="690434" y="5351439"/>
            <a:ext cx="1159668" cy="115966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sp>
        <p:nvSpPr>
          <p:cNvPr id="12" name="Freeform 12"/>
          <p:cNvSpPr/>
          <p:nvPr/>
        </p:nvSpPr>
        <p:spPr>
          <a:xfrm>
            <a:off x="1078836" y="5784044"/>
            <a:ext cx="382865" cy="294458"/>
          </a:xfrm>
          <a:custGeom>
            <a:avLst/>
            <a:gdLst/>
            <a:ahLst/>
            <a:cxnLst/>
            <a:rect l="l" t="t" r="r" b="b"/>
            <a:pathLst>
              <a:path w="382865" h="294458">
                <a:moveTo>
                  <a:pt x="0" y="0"/>
                </a:moveTo>
                <a:lnTo>
                  <a:pt x="382865" y="0"/>
                </a:lnTo>
                <a:lnTo>
                  <a:pt x="382865" y="294458"/>
                </a:lnTo>
                <a:lnTo>
                  <a:pt x="0" y="2944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3" name="Group 13"/>
          <p:cNvGrpSpPr/>
          <p:nvPr/>
        </p:nvGrpSpPr>
        <p:grpSpPr>
          <a:xfrm>
            <a:off x="509205" y="8023527"/>
            <a:ext cx="10293305" cy="2080531"/>
            <a:chOff x="0" y="0"/>
            <a:chExt cx="2710994" cy="547959"/>
          </a:xfrm>
        </p:grpSpPr>
        <p:sp>
          <p:nvSpPr>
            <p:cNvPr id="14" name="Freeform 14"/>
            <p:cNvSpPr/>
            <p:nvPr/>
          </p:nvSpPr>
          <p:spPr>
            <a:xfrm>
              <a:off x="0" y="0"/>
              <a:ext cx="2710994" cy="547959"/>
            </a:xfrm>
            <a:custGeom>
              <a:avLst/>
              <a:gdLst/>
              <a:ahLst/>
              <a:cxnLst/>
              <a:rect l="l" t="t" r="r" b="b"/>
              <a:pathLst>
                <a:path w="2710994" h="547959">
                  <a:moveTo>
                    <a:pt x="22564" y="0"/>
                  </a:moveTo>
                  <a:lnTo>
                    <a:pt x="2688430" y="0"/>
                  </a:lnTo>
                  <a:cubicBezTo>
                    <a:pt x="2694414" y="0"/>
                    <a:pt x="2700154" y="2377"/>
                    <a:pt x="2704385" y="6609"/>
                  </a:cubicBezTo>
                  <a:cubicBezTo>
                    <a:pt x="2708617" y="10840"/>
                    <a:pt x="2710994" y="16580"/>
                    <a:pt x="2710994" y="22564"/>
                  </a:cubicBezTo>
                  <a:lnTo>
                    <a:pt x="2710994" y="525395"/>
                  </a:lnTo>
                  <a:cubicBezTo>
                    <a:pt x="2710994" y="531379"/>
                    <a:pt x="2708617" y="537118"/>
                    <a:pt x="2704385" y="541350"/>
                  </a:cubicBezTo>
                  <a:cubicBezTo>
                    <a:pt x="2700154" y="545581"/>
                    <a:pt x="2694414" y="547959"/>
                    <a:pt x="2688430" y="547959"/>
                  </a:cubicBezTo>
                  <a:lnTo>
                    <a:pt x="22564" y="547959"/>
                  </a:lnTo>
                  <a:cubicBezTo>
                    <a:pt x="16580" y="547959"/>
                    <a:pt x="10840" y="545581"/>
                    <a:pt x="6609" y="541350"/>
                  </a:cubicBezTo>
                  <a:cubicBezTo>
                    <a:pt x="2377" y="537118"/>
                    <a:pt x="0" y="531379"/>
                    <a:pt x="0" y="525395"/>
                  </a:cubicBezTo>
                  <a:lnTo>
                    <a:pt x="0" y="22564"/>
                  </a:lnTo>
                  <a:cubicBezTo>
                    <a:pt x="0" y="16580"/>
                    <a:pt x="2377" y="10840"/>
                    <a:pt x="6609" y="6609"/>
                  </a:cubicBezTo>
                  <a:cubicBezTo>
                    <a:pt x="10840" y="2377"/>
                    <a:pt x="16580" y="0"/>
                    <a:pt x="22564" y="0"/>
                  </a:cubicBezTo>
                  <a:close/>
                </a:path>
              </a:pathLst>
            </a:custGeom>
            <a:solidFill>
              <a:srgbClr val="718BAB"/>
            </a:solidFill>
            <a:ln cap="rnd">
              <a:noFill/>
              <a:prstDash val="solid"/>
              <a:round/>
            </a:ln>
          </p:spPr>
        </p:sp>
        <p:sp>
          <p:nvSpPr>
            <p:cNvPr id="15" name="TextBox 15"/>
            <p:cNvSpPr txBox="1"/>
            <p:nvPr/>
          </p:nvSpPr>
          <p:spPr>
            <a:xfrm>
              <a:off x="0" y="-76200"/>
              <a:ext cx="2710994" cy="624159"/>
            </a:xfrm>
            <a:prstGeom prst="rect">
              <a:avLst/>
            </a:prstGeom>
          </p:spPr>
          <p:txBody>
            <a:bodyPr lIns="254000" tIns="254000" rIns="254000" bIns="254000" rtlCol="0" anchor="ctr"/>
            <a:lstStyle/>
            <a:p>
              <a:pPr algn="ctr">
                <a:lnSpc>
                  <a:spcPts val="4899"/>
                </a:lnSpc>
              </a:pPr>
              <a:r>
                <a:rPr lang="en-US" sz="3499" b="1" dirty="0">
                  <a:solidFill>
                    <a:srgbClr val="C0CFE1"/>
                  </a:solidFill>
                  <a:latin typeface="Helios Bold"/>
                  <a:ea typeface="Helios Bold"/>
                  <a:cs typeface="Helios Bold"/>
                  <a:sym typeface="Helios Bold"/>
                </a:rPr>
                <a:t>If you are interested in cooperation, please contact me after the presentation</a:t>
              </a:r>
            </a:p>
          </p:txBody>
        </p:sp>
      </p:grpSp>
      <p:sp>
        <p:nvSpPr>
          <p:cNvPr id="16" name="TextBox 16"/>
          <p:cNvSpPr txBox="1"/>
          <p:nvPr/>
        </p:nvSpPr>
        <p:spPr>
          <a:xfrm>
            <a:off x="1028700" y="1001016"/>
            <a:ext cx="5837845" cy="2292350"/>
          </a:xfrm>
          <a:prstGeom prst="rect">
            <a:avLst/>
          </a:prstGeom>
        </p:spPr>
        <p:txBody>
          <a:bodyPr lIns="0" tIns="0" rIns="0" bIns="0" rtlCol="0" anchor="t">
            <a:spAutoFit/>
          </a:bodyPr>
          <a:lstStyle/>
          <a:p>
            <a:pPr algn="l">
              <a:lnSpc>
                <a:spcPts val="9099"/>
              </a:lnSpc>
            </a:pPr>
            <a:r>
              <a:rPr lang="en-US" sz="6999" b="1">
                <a:solidFill>
                  <a:srgbClr val="718BAB"/>
                </a:solidFill>
                <a:latin typeface="Klein Bold"/>
                <a:ea typeface="Klein Bold"/>
                <a:cs typeface="Klein Bold"/>
                <a:sym typeface="Klein Bold"/>
              </a:rPr>
              <a:t>Connect </a:t>
            </a:r>
            <a:r>
              <a:rPr lang="en-US" sz="6999" b="1">
                <a:solidFill>
                  <a:srgbClr val="2A2E3A"/>
                </a:solidFill>
                <a:latin typeface="Klein Bold"/>
                <a:ea typeface="Klein Bold"/>
                <a:cs typeface="Klein Bold"/>
                <a:sym typeface="Klein Bold"/>
              </a:rPr>
              <a:t>with us.</a:t>
            </a:r>
          </a:p>
        </p:txBody>
      </p:sp>
      <p:grpSp>
        <p:nvGrpSpPr>
          <p:cNvPr id="17" name="Group 17"/>
          <p:cNvGrpSpPr/>
          <p:nvPr/>
        </p:nvGrpSpPr>
        <p:grpSpPr>
          <a:xfrm>
            <a:off x="2211201" y="3737659"/>
            <a:ext cx="6001799" cy="1479940"/>
            <a:chOff x="0" y="0"/>
            <a:chExt cx="8002399" cy="1973254"/>
          </a:xfrm>
        </p:grpSpPr>
        <p:sp>
          <p:nvSpPr>
            <p:cNvPr id="18" name="TextBox 18"/>
            <p:cNvSpPr txBox="1"/>
            <p:nvPr/>
          </p:nvSpPr>
          <p:spPr>
            <a:xfrm>
              <a:off x="0" y="735004"/>
              <a:ext cx="8002399" cy="1238250"/>
            </a:xfrm>
            <a:prstGeom prst="rect">
              <a:avLst/>
            </a:prstGeom>
          </p:spPr>
          <p:txBody>
            <a:bodyPr lIns="0" tIns="0" rIns="0" bIns="0" rtlCol="0" anchor="t">
              <a:spAutoFit/>
            </a:bodyPr>
            <a:lstStyle/>
            <a:p>
              <a:pPr algn="l">
                <a:lnSpc>
                  <a:spcPts val="3600"/>
                </a:lnSpc>
              </a:pPr>
              <a:r>
                <a:rPr lang="en-US" sz="3000" b="1">
                  <a:solidFill>
                    <a:srgbClr val="2A2E3A"/>
                  </a:solidFill>
                  <a:latin typeface="Klein Bold"/>
                  <a:ea typeface="Klein Bold"/>
                  <a:cs typeface="Klein Bold"/>
                  <a:sym typeface="Klein Bold"/>
                </a:rPr>
                <a:t>szkola.doktorska@up.lublin.pl</a:t>
              </a:r>
            </a:p>
            <a:p>
              <a:pPr marL="0" lvl="0" indent="0" algn="l">
                <a:lnSpc>
                  <a:spcPts val="3600"/>
                </a:lnSpc>
                <a:spcBef>
                  <a:spcPct val="0"/>
                </a:spcBef>
              </a:pPr>
              <a:endParaRPr lang="en-US" sz="3000" b="1">
                <a:solidFill>
                  <a:srgbClr val="2A2E3A"/>
                </a:solidFill>
                <a:latin typeface="Klein Bold"/>
                <a:ea typeface="Klein Bold"/>
                <a:cs typeface="Klein Bold"/>
                <a:sym typeface="Klein Bold"/>
              </a:endParaRPr>
            </a:p>
          </p:txBody>
        </p:sp>
        <p:sp>
          <p:nvSpPr>
            <p:cNvPr id="19" name="TextBox 19"/>
            <p:cNvSpPr txBox="1"/>
            <p:nvPr/>
          </p:nvSpPr>
          <p:spPr>
            <a:xfrm>
              <a:off x="0" y="-66675"/>
              <a:ext cx="8002399" cy="588222"/>
            </a:xfrm>
            <a:prstGeom prst="rect">
              <a:avLst/>
            </a:prstGeom>
          </p:spPr>
          <p:txBody>
            <a:bodyPr lIns="0" tIns="0" rIns="0" bIns="0" rtlCol="0" anchor="t">
              <a:spAutoFit/>
            </a:bodyPr>
            <a:lstStyle/>
            <a:p>
              <a:pPr marL="0" lvl="0" indent="0" algn="l">
                <a:lnSpc>
                  <a:spcPts val="3639"/>
                </a:lnSpc>
                <a:spcBef>
                  <a:spcPct val="0"/>
                </a:spcBef>
              </a:pPr>
              <a:r>
                <a:rPr lang="en-US" sz="2599" u="none">
                  <a:solidFill>
                    <a:srgbClr val="2A2E3A"/>
                  </a:solidFill>
                  <a:latin typeface="Helios"/>
                  <a:ea typeface="Helios"/>
                  <a:cs typeface="Helios"/>
                  <a:sym typeface="Helios"/>
                </a:rPr>
                <a:t>Email</a:t>
              </a:r>
            </a:p>
          </p:txBody>
        </p:sp>
      </p:grpSp>
      <p:grpSp>
        <p:nvGrpSpPr>
          <p:cNvPr id="20" name="Group 20"/>
          <p:cNvGrpSpPr/>
          <p:nvPr/>
        </p:nvGrpSpPr>
        <p:grpSpPr>
          <a:xfrm>
            <a:off x="2211201" y="5419903"/>
            <a:ext cx="8431986" cy="1498990"/>
            <a:chOff x="0" y="0"/>
            <a:chExt cx="11242647" cy="1998654"/>
          </a:xfrm>
        </p:grpSpPr>
        <p:sp>
          <p:nvSpPr>
            <p:cNvPr id="21" name="TextBox 21"/>
            <p:cNvSpPr txBox="1"/>
            <p:nvPr/>
          </p:nvSpPr>
          <p:spPr>
            <a:xfrm>
              <a:off x="0" y="744529"/>
              <a:ext cx="11242647" cy="1254125"/>
            </a:xfrm>
            <a:prstGeom prst="rect">
              <a:avLst/>
            </a:prstGeom>
          </p:spPr>
          <p:txBody>
            <a:bodyPr lIns="0" tIns="0" rIns="0" bIns="0" rtlCol="0" anchor="t">
              <a:spAutoFit/>
            </a:bodyPr>
            <a:lstStyle/>
            <a:p>
              <a:pPr algn="l">
                <a:lnSpc>
                  <a:spcPts val="3480"/>
                </a:lnSpc>
              </a:pPr>
              <a:r>
                <a:rPr lang="en-US" sz="2900" b="1">
                  <a:solidFill>
                    <a:srgbClr val="2A2E3A"/>
                  </a:solidFill>
                  <a:latin typeface="Klein Bold"/>
                  <a:ea typeface="Klein Bold"/>
                  <a:cs typeface="Klein Bold"/>
                  <a:sym typeface="Klein Bold"/>
                </a:rPr>
                <a:t>https://up.lublin.pl/en/doctoral-schoo</a:t>
              </a:r>
              <a:r>
                <a:rPr lang="en-US" sz="2900">
                  <a:solidFill>
                    <a:srgbClr val="2A2E3A"/>
                  </a:solidFill>
                  <a:latin typeface="Klein"/>
                  <a:ea typeface="Klein"/>
                  <a:cs typeface="Klein"/>
                  <a:sym typeface="Klein"/>
                </a:rPr>
                <a:t>l/</a:t>
              </a:r>
            </a:p>
            <a:p>
              <a:pPr marL="0" lvl="0" indent="0" algn="l">
                <a:lnSpc>
                  <a:spcPts val="3960"/>
                </a:lnSpc>
                <a:spcBef>
                  <a:spcPct val="0"/>
                </a:spcBef>
              </a:pPr>
              <a:endParaRPr lang="en-US" sz="2900">
                <a:solidFill>
                  <a:srgbClr val="2A2E3A"/>
                </a:solidFill>
                <a:latin typeface="Klein"/>
                <a:ea typeface="Klein"/>
                <a:cs typeface="Klein"/>
                <a:sym typeface="Klein"/>
              </a:endParaRPr>
            </a:p>
          </p:txBody>
        </p:sp>
        <p:sp>
          <p:nvSpPr>
            <p:cNvPr id="22" name="TextBox 22"/>
            <p:cNvSpPr txBox="1"/>
            <p:nvPr/>
          </p:nvSpPr>
          <p:spPr>
            <a:xfrm>
              <a:off x="0" y="-66675"/>
              <a:ext cx="11242647" cy="588222"/>
            </a:xfrm>
            <a:prstGeom prst="rect">
              <a:avLst/>
            </a:prstGeom>
          </p:spPr>
          <p:txBody>
            <a:bodyPr lIns="0" tIns="0" rIns="0" bIns="0" rtlCol="0" anchor="t">
              <a:spAutoFit/>
            </a:bodyPr>
            <a:lstStyle/>
            <a:p>
              <a:pPr marL="0" lvl="0" indent="0" algn="l">
                <a:lnSpc>
                  <a:spcPts val="3639"/>
                </a:lnSpc>
                <a:spcBef>
                  <a:spcPct val="0"/>
                </a:spcBef>
              </a:pPr>
              <a:r>
                <a:rPr lang="en-US" sz="2599">
                  <a:solidFill>
                    <a:srgbClr val="2A2E3A"/>
                  </a:solidFill>
                  <a:latin typeface="Helios"/>
                  <a:ea typeface="Helios"/>
                  <a:cs typeface="Helios"/>
                  <a:sym typeface="Helios"/>
                </a:rPr>
                <a:t>Web page</a:t>
              </a:r>
            </a:p>
          </p:txBody>
        </p:sp>
      </p:grpSp>
      <p:grpSp>
        <p:nvGrpSpPr>
          <p:cNvPr id="23" name="Group 23"/>
          <p:cNvGrpSpPr/>
          <p:nvPr/>
        </p:nvGrpSpPr>
        <p:grpSpPr>
          <a:xfrm>
            <a:off x="171120" y="0"/>
            <a:ext cx="7812016" cy="1086187"/>
            <a:chOff x="0" y="0"/>
            <a:chExt cx="10416021" cy="1448249"/>
          </a:xfrm>
        </p:grpSpPr>
        <p:sp>
          <p:nvSpPr>
            <p:cNvPr id="24" name="Freeform 24"/>
            <p:cNvSpPr/>
            <p:nvPr/>
          </p:nvSpPr>
          <p:spPr>
            <a:xfrm>
              <a:off x="0" y="48355"/>
              <a:ext cx="4987841" cy="1136119"/>
            </a:xfrm>
            <a:custGeom>
              <a:avLst/>
              <a:gdLst/>
              <a:ahLst/>
              <a:cxnLst/>
              <a:rect l="l" t="t" r="r" b="b"/>
              <a:pathLst>
                <a:path w="4987841" h="1136119">
                  <a:moveTo>
                    <a:pt x="0" y="0"/>
                  </a:moveTo>
                  <a:lnTo>
                    <a:pt x="4987841" y="0"/>
                  </a:lnTo>
                  <a:lnTo>
                    <a:pt x="4987841" y="1136119"/>
                  </a:lnTo>
                  <a:lnTo>
                    <a:pt x="0" y="1136119"/>
                  </a:lnTo>
                  <a:lnTo>
                    <a:pt x="0" y="0"/>
                  </a:lnTo>
                  <a:close/>
                </a:path>
              </a:pathLst>
            </a:custGeom>
            <a:blipFill>
              <a:blip r:embed="rId7"/>
              <a:stretch>
                <a:fillRect/>
              </a:stretch>
            </a:blipFill>
          </p:spPr>
        </p:sp>
        <p:sp>
          <p:nvSpPr>
            <p:cNvPr id="25" name="Freeform 25"/>
            <p:cNvSpPr/>
            <p:nvPr/>
          </p:nvSpPr>
          <p:spPr>
            <a:xfrm>
              <a:off x="5046897" y="92453"/>
              <a:ext cx="4532174" cy="1263344"/>
            </a:xfrm>
            <a:custGeom>
              <a:avLst/>
              <a:gdLst/>
              <a:ahLst/>
              <a:cxnLst/>
              <a:rect l="l" t="t" r="r" b="b"/>
              <a:pathLst>
                <a:path w="4532174" h="1263344">
                  <a:moveTo>
                    <a:pt x="0" y="0"/>
                  </a:moveTo>
                  <a:lnTo>
                    <a:pt x="4532175" y="0"/>
                  </a:lnTo>
                  <a:lnTo>
                    <a:pt x="4532175" y="1263343"/>
                  </a:lnTo>
                  <a:lnTo>
                    <a:pt x="0" y="1263343"/>
                  </a:lnTo>
                  <a:lnTo>
                    <a:pt x="0" y="0"/>
                  </a:lnTo>
                  <a:close/>
                </a:path>
              </a:pathLst>
            </a:custGeom>
            <a:blipFill>
              <a:blip r:embed="rId8"/>
              <a:stretch>
                <a:fillRect/>
              </a:stretch>
            </a:blipFill>
          </p:spPr>
        </p:sp>
        <p:sp>
          <p:nvSpPr>
            <p:cNvPr id="26" name="Freeform 26"/>
            <p:cNvSpPr/>
            <p:nvPr/>
          </p:nvSpPr>
          <p:spPr>
            <a:xfrm>
              <a:off x="9419707" y="0"/>
              <a:ext cx="996313" cy="1448249"/>
            </a:xfrm>
            <a:custGeom>
              <a:avLst/>
              <a:gdLst/>
              <a:ahLst/>
              <a:cxnLst/>
              <a:rect l="l" t="t" r="r" b="b"/>
              <a:pathLst>
                <a:path w="996313" h="1448249">
                  <a:moveTo>
                    <a:pt x="0" y="0"/>
                  </a:moveTo>
                  <a:lnTo>
                    <a:pt x="996314" y="0"/>
                  </a:lnTo>
                  <a:lnTo>
                    <a:pt x="996314" y="1448249"/>
                  </a:lnTo>
                  <a:lnTo>
                    <a:pt x="0" y="1448249"/>
                  </a:lnTo>
                  <a:lnTo>
                    <a:pt x="0" y="0"/>
                  </a:lnTo>
                  <a:close/>
                </a:path>
              </a:pathLst>
            </a:custGeom>
            <a:blipFill>
              <a:blip r:embed="rId9"/>
              <a:stretch>
                <a:fillRect l="-50659" r="-43154"/>
              </a:stretch>
            </a:blipFill>
          </p:spPr>
        </p:sp>
      </p:grpSp>
      <p:pic>
        <p:nvPicPr>
          <p:cNvPr id="2050" name="Picture 2" descr="Obraz zawierający tekst, zrzut ekranu, kwadrat, Czcionka&#10;&#10;Opis wygenerowany automatycznie">
            <a:extLst>
              <a:ext uri="{FF2B5EF4-FFF2-40B4-BE49-F238E27FC236}">
                <a16:creationId xmlns:a16="http://schemas.microsoft.com/office/drawing/2014/main" id="{BB7F92C6-72EC-4C8B-A69A-4471AADC86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554201" y="6017735"/>
            <a:ext cx="3291760" cy="40863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51572" y="430607"/>
            <a:ext cx="9856393" cy="9856393"/>
            <a:chOff x="0" y="0"/>
            <a:chExt cx="13141858" cy="13141858"/>
          </a:xfrm>
        </p:grpSpPr>
        <p:sp>
          <p:nvSpPr>
            <p:cNvPr id="3" name="Freeform 3"/>
            <p:cNvSpPr/>
            <p:nvPr/>
          </p:nvSpPr>
          <p:spPr>
            <a:xfrm rot="-1200957">
              <a:off x="1444916" y="1444916"/>
              <a:ext cx="10252025" cy="10252025"/>
            </a:xfrm>
            <a:custGeom>
              <a:avLst/>
              <a:gdLst/>
              <a:ahLst/>
              <a:cxnLst/>
              <a:rect l="l" t="t" r="r" b="b"/>
              <a:pathLst>
                <a:path w="10252025" h="10252025">
                  <a:moveTo>
                    <a:pt x="0" y="0"/>
                  </a:moveTo>
                  <a:lnTo>
                    <a:pt x="10252025" y="0"/>
                  </a:lnTo>
                  <a:lnTo>
                    <a:pt x="10252025" y="10252025"/>
                  </a:lnTo>
                  <a:lnTo>
                    <a:pt x="0" y="10252025"/>
                  </a:lnTo>
                  <a:lnTo>
                    <a:pt x="0" y="0"/>
                  </a:lnTo>
                  <a:close/>
                </a:path>
              </a:pathLst>
            </a:custGeom>
            <a:blipFill>
              <a:blip r:embed="rId2">
                <a:alphaModFix amt="31000"/>
                <a:extLst>
                  <a:ext uri="{96DAC541-7B7A-43D3-8B79-37D633B846F1}">
                    <asvg:svgBlip xmlns:asvg="http://schemas.microsoft.com/office/drawing/2016/SVG/main" r:embed="rId3"/>
                  </a:ext>
                </a:extLst>
              </a:blip>
              <a:stretch>
                <a:fillRect/>
              </a:stretch>
            </a:blipFill>
          </p:spPr>
        </p:sp>
        <p:sp>
          <p:nvSpPr>
            <p:cNvPr id="4" name="Freeform 4"/>
            <p:cNvSpPr/>
            <p:nvPr/>
          </p:nvSpPr>
          <p:spPr>
            <a:xfrm>
              <a:off x="1311122" y="1311122"/>
              <a:ext cx="10252025" cy="10252025"/>
            </a:xfrm>
            <a:custGeom>
              <a:avLst/>
              <a:gdLst/>
              <a:ahLst/>
              <a:cxnLst/>
              <a:rect l="l" t="t" r="r" b="b"/>
              <a:pathLst>
                <a:path w="10252025" h="10252025">
                  <a:moveTo>
                    <a:pt x="0" y="0"/>
                  </a:moveTo>
                  <a:lnTo>
                    <a:pt x="10252025" y="0"/>
                  </a:lnTo>
                  <a:lnTo>
                    <a:pt x="10252025" y="10252025"/>
                  </a:lnTo>
                  <a:lnTo>
                    <a:pt x="0" y="102520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sp>
        <p:nvSpPr>
          <p:cNvPr id="5" name="Freeform 5"/>
          <p:cNvSpPr/>
          <p:nvPr/>
        </p:nvSpPr>
        <p:spPr>
          <a:xfrm>
            <a:off x="14355395" y="256680"/>
            <a:ext cx="3652570" cy="1093038"/>
          </a:xfrm>
          <a:custGeom>
            <a:avLst/>
            <a:gdLst/>
            <a:ahLst/>
            <a:cxnLst/>
            <a:rect l="l" t="t" r="r" b="b"/>
            <a:pathLst>
              <a:path w="3652570" h="1093038">
                <a:moveTo>
                  <a:pt x="0" y="0"/>
                </a:moveTo>
                <a:lnTo>
                  <a:pt x="3652570" y="0"/>
                </a:lnTo>
                <a:lnTo>
                  <a:pt x="3652570" y="1093038"/>
                </a:lnTo>
                <a:lnTo>
                  <a:pt x="0" y="1093038"/>
                </a:lnTo>
                <a:lnTo>
                  <a:pt x="0" y="0"/>
                </a:lnTo>
                <a:close/>
              </a:path>
            </a:pathLst>
          </a:custGeom>
          <a:blipFill>
            <a:blip r:embed="rId6"/>
            <a:stretch>
              <a:fillRect/>
            </a:stretch>
          </a:blipFill>
        </p:spPr>
      </p:sp>
      <p:sp>
        <p:nvSpPr>
          <p:cNvPr id="6" name="Freeform 6"/>
          <p:cNvSpPr/>
          <p:nvPr/>
        </p:nvSpPr>
        <p:spPr>
          <a:xfrm>
            <a:off x="1298518" y="2715521"/>
            <a:ext cx="6513498" cy="4232411"/>
          </a:xfrm>
          <a:custGeom>
            <a:avLst/>
            <a:gdLst/>
            <a:ahLst/>
            <a:cxnLst/>
            <a:rect l="l" t="t" r="r" b="b"/>
            <a:pathLst>
              <a:path w="6513498" h="4232411">
                <a:moveTo>
                  <a:pt x="0" y="0"/>
                </a:moveTo>
                <a:lnTo>
                  <a:pt x="6513498" y="0"/>
                </a:lnTo>
                <a:lnTo>
                  <a:pt x="6513498" y="4232410"/>
                </a:lnTo>
                <a:lnTo>
                  <a:pt x="0" y="4232410"/>
                </a:lnTo>
                <a:lnTo>
                  <a:pt x="0" y="0"/>
                </a:lnTo>
                <a:close/>
              </a:path>
            </a:pathLst>
          </a:custGeom>
          <a:blipFill>
            <a:blip r:embed="rId7"/>
            <a:stretch>
              <a:fillRect l="-121610" t="-103166" r="-91441" b="-67831"/>
            </a:stretch>
          </a:blipFill>
        </p:spPr>
      </p:sp>
      <p:sp>
        <p:nvSpPr>
          <p:cNvPr id="7" name="Freeform 7"/>
          <p:cNvSpPr/>
          <p:nvPr/>
        </p:nvSpPr>
        <p:spPr>
          <a:xfrm>
            <a:off x="9593249" y="3306276"/>
            <a:ext cx="6973039" cy="4262270"/>
          </a:xfrm>
          <a:custGeom>
            <a:avLst/>
            <a:gdLst/>
            <a:ahLst/>
            <a:cxnLst/>
            <a:rect l="l" t="t" r="r" b="b"/>
            <a:pathLst>
              <a:path w="6973039" h="4262270">
                <a:moveTo>
                  <a:pt x="0" y="0"/>
                </a:moveTo>
                <a:lnTo>
                  <a:pt x="6973039" y="0"/>
                </a:lnTo>
                <a:lnTo>
                  <a:pt x="6973039" y="4262270"/>
                </a:lnTo>
                <a:lnTo>
                  <a:pt x="0" y="4262270"/>
                </a:lnTo>
                <a:lnTo>
                  <a:pt x="0" y="0"/>
                </a:lnTo>
                <a:close/>
              </a:path>
            </a:pathLst>
          </a:custGeom>
          <a:blipFill>
            <a:blip r:embed="rId8"/>
            <a:stretch>
              <a:fillRect/>
            </a:stretch>
          </a:blipFill>
        </p:spPr>
      </p:sp>
      <p:sp>
        <p:nvSpPr>
          <p:cNvPr id="8" name="Freeform 8"/>
          <p:cNvSpPr/>
          <p:nvPr/>
        </p:nvSpPr>
        <p:spPr>
          <a:xfrm>
            <a:off x="958962" y="6712772"/>
            <a:ext cx="7192610" cy="2778146"/>
          </a:xfrm>
          <a:custGeom>
            <a:avLst/>
            <a:gdLst/>
            <a:ahLst/>
            <a:cxnLst/>
            <a:rect l="l" t="t" r="r" b="b"/>
            <a:pathLst>
              <a:path w="7192610" h="2778146">
                <a:moveTo>
                  <a:pt x="0" y="0"/>
                </a:moveTo>
                <a:lnTo>
                  <a:pt x="7192610" y="0"/>
                </a:lnTo>
                <a:lnTo>
                  <a:pt x="7192610" y="2778145"/>
                </a:lnTo>
                <a:lnTo>
                  <a:pt x="0" y="2778145"/>
                </a:lnTo>
                <a:lnTo>
                  <a:pt x="0" y="0"/>
                </a:lnTo>
                <a:close/>
              </a:path>
            </a:pathLst>
          </a:custGeom>
          <a:blipFill>
            <a:blip r:embed="rId9"/>
            <a:stretch>
              <a:fillRect/>
            </a:stretch>
          </a:blipFill>
        </p:spPr>
      </p:sp>
      <p:sp>
        <p:nvSpPr>
          <p:cNvPr id="9" name="TextBox 9"/>
          <p:cNvSpPr txBox="1"/>
          <p:nvPr/>
        </p:nvSpPr>
        <p:spPr>
          <a:xfrm>
            <a:off x="1760684" y="1508544"/>
            <a:ext cx="7832565" cy="927735"/>
          </a:xfrm>
          <a:prstGeom prst="rect">
            <a:avLst/>
          </a:prstGeom>
        </p:spPr>
        <p:txBody>
          <a:bodyPr lIns="0" tIns="0" rIns="0" bIns="0" rtlCol="0" anchor="t">
            <a:spAutoFit/>
          </a:bodyPr>
          <a:lstStyle/>
          <a:p>
            <a:pPr algn="l">
              <a:lnSpc>
                <a:spcPts val="7410"/>
              </a:lnSpc>
            </a:pPr>
            <a:r>
              <a:rPr lang="en-US" sz="5700" b="1">
                <a:solidFill>
                  <a:srgbClr val="F6C570"/>
                </a:solidFill>
                <a:latin typeface="Klein Bold"/>
                <a:ea typeface="Klein Bold"/>
                <a:cs typeface="Klein Bold"/>
                <a:sym typeface="Klein Bold"/>
              </a:rPr>
              <a:t>City of Lublin</a:t>
            </a:r>
          </a:p>
        </p:txBody>
      </p:sp>
      <p:grpSp>
        <p:nvGrpSpPr>
          <p:cNvPr id="10" name="Group 10"/>
          <p:cNvGrpSpPr/>
          <p:nvPr/>
        </p:nvGrpSpPr>
        <p:grpSpPr>
          <a:xfrm>
            <a:off x="171120" y="0"/>
            <a:ext cx="7812016" cy="1086187"/>
            <a:chOff x="0" y="0"/>
            <a:chExt cx="10416021" cy="1448249"/>
          </a:xfrm>
        </p:grpSpPr>
        <p:sp>
          <p:nvSpPr>
            <p:cNvPr id="11" name="Freeform 11"/>
            <p:cNvSpPr/>
            <p:nvPr/>
          </p:nvSpPr>
          <p:spPr>
            <a:xfrm>
              <a:off x="0" y="48355"/>
              <a:ext cx="4987841" cy="1136119"/>
            </a:xfrm>
            <a:custGeom>
              <a:avLst/>
              <a:gdLst/>
              <a:ahLst/>
              <a:cxnLst/>
              <a:rect l="l" t="t" r="r" b="b"/>
              <a:pathLst>
                <a:path w="4987841" h="1136119">
                  <a:moveTo>
                    <a:pt x="0" y="0"/>
                  </a:moveTo>
                  <a:lnTo>
                    <a:pt x="4987841" y="0"/>
                  </a:lnTo>
                  <a:lnTo>
                    <a:pt x="4987841" y="1136119"/>
                  </a:lnTo>
                  <a:lnTo>
                    <a:pt x="0" y="1136119"/>
                  </a:lnTo>
                  <a:lnTo>
                    <a:pt x="0" y="0"/>
                  </a:lnTo>
                  <a:close/>
                </a:path>
              </a:pathLst>
            </a:custGeom>
            <a:blipFill>
              <a:blip r:embed="rId10"/>
              <a:stretch>
                <a:fillRect/>
              </a:stretch>
            </a:blipFill>
          </p:spPr>
        </p:sp>
        <p:sp>
          <p:nvSpPr>
            <p:cNvPr id="12" name="Freeform 12"/>
            <p:cNvSpPr/>
            <p:nvPr/>
          </p:nvSpPr>
          <p:spPr>
            <a:xfrm>
              <a:off x="5046897" y="92453"/>
              <a:ext cx="4532174" cy="1263344"/>
            </a:xfrm>
            <a:custGeom>
              <a:avLst/>
              <a:gdLst/>
              <a:ahLst/>
              <a:cxnLst/>
              <a:rect l="l" t="t" r="r" b="b"/>
              <a:pathLst>
                <a:path w="4532174" h="1263344">
                  <a:moveTo>
                    <a:pt x="0" y="0"/>
                  </a:moveTo>
                  <a:lnTo>
                    <a:pt x="4532175" y="0"/>
                  </a:lnTo>
                  <a:lnTo>
                    <a:pt x="4532175" y="1263343"/>
                  </a:lnTo>
                  <a:lnTo>
                    <a:pt x="0" y="1263343"/>
                  </a:lnTo>
                  <a:lnTo>
                    <a:pt x="0" y="0"/>
                  </a:lnTo>
                  <a:close/>
                </a:path>
              </a:pathLst>
            </a:custGeom>
            <a:blipFill>
              <a:blip r:embed="rId11"/>
              <a:stretch>
                <a:fillRect/>
              </a:stretch>
            </a:blipFill>
          </p:spPr>
        </p:sp>
        <p:sp>
          <p:nvSpPr>
            <p:cNvPr id="13" name="Freeform 13"/>
            <p:cNvSpPr/>
            <p:nvPr/>
          </p:nvSpPr>
          <p:spPr>
            <a:xfrm>
              <a:off x="9419707" y="0"/>
              <a:ext cx="996313" cy="1448249"/>
            </a:xfrm>
            <a:custGeom>
              <a:avLst/>
              <a:gdLst/>
              <a:ahLst/>
              <a:cxnLst/>
              <a:rect l="l" t="t" r="r" b="b"/>
              <a:pathLst>
                <a:path w="996313" h="1448249">
                  <a:moveTo>
                    <a:pt x="0" y="0"/>
                  </a:moveTo>
                  <a:lnTo>
                    <a:pt x="996314" y="0"/>
                  </a:lnTo>
                  <a:lnTo>
                    <a:pt x="996314" y="1448249"/>
                  </a:lnTo>
                  <a:lnTo>
                    <a:pt x="0" y="1448249"/>
                  </a:lnTo>
                  <a:lnTo>
                    <a:pt x="0" y="0"/>
                  </a:lnTo>
                  <a:close/>
                </a:path>
              </a:pathLst>
            </a:custGeom>
            <a:blipFill>
              <a:blip r:embed="rId12"/>
              <a:stretch>
                <a:fillRect l="-50659" r="-43154"/>
              </a:stretch>
            </a:blip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8691" y="0"/>
            <a:ext cx="3742169" cy="3248486"/>
            <a:chOff x="1311121" y="1311121"/>
            <a:chExt cx="10385820" cy="10385820"/>
          </a:xfrm>
        </p:grpSpPr>
        <p:sp>
          <p:nvSpPr>
            <p:cNvPr id="3" name="Freeform 3"/>
            <p:cNvSpPr/>
            <p:nvPr/>
          </p:nvSpPr>
          <p:spPr>
            <a:xfrm rot="20399043">
              <a:off x="1444917" y="1444917"/>
              <a:ext cx="10252024" cy="10252024"/>
            </a:xfrm>
            <a:custGeom>
              <a:avLst/>
              <a:gdLst/>
              <a:ahLst/>
              <a:cxnLst/>
              <a:rect l="l" t="t" r="r" b="b"/>
              <a:pathLst>
                <a:path w="10252025" h="10252025">
                  <a:moveTo>
                    <a:pt x="0" y="0"/>
                  </a:moveTo>
                  <a:lnTo>
                    <a:pt x="10252025" y="0"/>
                  </a:lnTo>
                  <a:lnTo>
                    <a:pt x="10252025" y="10252025"/>
                  </a:lnTo>
                  <a:lnTo>
                    <a:pt x="0" y="10252025"/>
                  </a:lnTo>
                  <a:lnTo>
                    <a:pt x="0" y="0"/>
                  </a:lnTo>
                  <a:close/>
                </a:path>
              </a:pathLst>
            </a:custGeom>
            <a:blipFill>
              <a:blip r:embed="rId3">
                <a:alphaModFix amt="31000"/>
                <a:extLst>
                  <a:ext uri="{96DAC541-7B7A-43D3-8B79-37D633B846F1}">
                    <asvg:svgBlip xmlns:asvg="http://schemas.microsoft.com/office/drawing/2016/SVG/main" r:embed="rId4"/>
                  </a:ext>
                </a:extLst>
              </a:blip>
              <a:stretch>
                <a:fillRect/>
              </a:stretch>
            </a:blipFill>
          </p:spPr>
        </p:sp>
        <p:sp>
          <p:nvSpPr>
            <p:cNvPr id="4" name="Freeform 4"/>
            <p:cNvSpPr/>
            <p:nvPr/>
          </p:nvSpPr>
          <p:spPr>
            <a:xfrm>
              <a:off x="1311121" y="1311121"/>
              <a:ext cx="10252024" cy="10252024"/>
            </a:xfrm>
            <a:custGeom>
              <a:avLst/>
              <a:gdLst/>
              <a:ahLst/>
              <a:cxnLst/>
              <a:rect l="l" t="t" r="r" b="b"/>
              <a:pathLst>
                <a:path w="10252025" h="10252025">
                  <a:moveTo>
                    <a:pt x="0" y="0"/>
                  </a:moveTo>
                  <a:lnTo>
                    <a:pt x="10252025" y="0"/>
                  </a:lnTo>
                  <a:lnTo>
                    <a:pt x="10252025" y="10252025"/>
                  </a:lnTo>
                  <a:lnTo>
                    <a:pt x="0" y="102520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sp>
        <p:nvSpPr>
          <p:cNvPr id="14" name="Prostokąt 13">
            <a:extLst>
              <a:ext uri="{FF2B5EF4-FFF2-40B4-BE49-F238E27FC236}">
                <a16:creationId xmlns:a16="http://schemas.microsoft.com/office/drawing/2014/main" id="{3543ED13-7979-4317-A5AA-038F8D961DC0}"/>
              </a:ext>
            </a:extLst>
          </p:cNvPr>
          <p:cNvSpPr/>
          <p:nvPr/>
        </p:nvSpPr>
        <p:spPr>
          <a:xfrm>
            <a:off x="15011400" y="8778240"/>
            <a:ext cx="3164521" cy="369332"/>
          </a:xfrm>
          <a:prstGeom prst="rect">
            <a:avLst/>
          </a:prstGeom>
        </p:spPr>
        <p:txBody>
          <a:bodyPr wrap="none">
            <a:spAutoFit/>
          </a:bodyPr>
          <a:lstStyle/>
          <a:p>
            <a:r>
              <a:rPr lang="pl-PL" dirty="0">
                <a:hlinkClick r:id="rId7"/>
              </a:rPr>
              <a:t>LUBLIN - </a:t>
            </a:r>
            <a:r>
              <a:rPr lang="pl-PL" dirty="0" err="1">
                <a:hlinkClick r:id="rId7"/>
              </a:rPr>
              <a:t>Cinematic</a:t>
            </a:r>
            <a:r>
              <a:rPr lang="pl-PL" dirty="0">
                <a:hlinkClick r:id="rId7"/>
              </a:rPr>
              <a:t> Travel Video</a:t>
            </a:r>
            <a:endParaRPr lang="pl-PL" dirty="0"/>
          </a:p>
        </p:txBody>
      </p:sp>
      <p:sp>
        <p:nvSpPr>
          <p:cNvPr id="15" name="TextBox 8">
            <a:extLst>
              <a:ext uri="{FF2B5EF4-FFF2-40B4-BE49-F238E27FC236}">
                <a16:creationId xmlns:a16="http://schemas.microsoft.com/office/drawing/2014/main" id="{85A3F905-7585-44E4-9451-A4973A4CB7D9}"/>
              </a:ext>
            </a:extLst>
          </p:cNvPr>
          <p:cNvSpPr txBox="1"/>
          <p:nvPr/>
        </p:nvSpPr>
        <p:spPr>
          <a:xfrm>
            <a:off x="-30480" y="165572"/>
            <a:ext cx="3885302" cy="3405861"/>
          </a:xfrm>
          <a:prstGeom prst="rect">
            <a:avLst/>
          </a:prstGeom>
        </p:spPr>
        <p:txBody>
          <a:bodyPr lIns="50800" tIns="50800" rIns="50800" bIns="50800" rtlCol="0" anchor="ctr"/>
          <a:lstStyle/>
          <a:p>
            <a:pPr algn="ctr">
              <a:lnSpc>
                <a:spcPct val="150000"/>
              </a:lnSpc>
            </a:pPr>
            <a:r>
              <a:rPr lang="pl-PL" sz="2400" b="1" dirty="0">
                <a:solidFill>
                  <a:srgbClr val="FFFFFF"/>
                </a:solidFill>
                <a:latin typeface="Klein Bold"/>
                <a:ea typeface="Klein Bold"/>
                <a:cs typeface="Klein Bold"/>
                <a:sym typeface="Klein Bold"/>
              </a:rPr>
              <a:t>Lublin </a:t>
            </a:r>
          </a:p>
          <a:p>
            <a:pPr algn="ctr">
              <a:lnSpc>
                <a:spcPct val="150000"/>
              </a:lnSpc>
            </a:pPr>
            <a:r>
              <a:rPr lang="pl-PL" sz="2400" b="1" dirty="0" err="1">
                <a:solidFill>
                  <a:srgbClr val="FFFFFF"/>
                </a:solidFill>
                <a:latin typeface="Klein Bold"/>
                <a:ea typeface="Klein Bold"/>
                <a:cs typeface="Klein Bold"/>
                <a:sym typeface="Klein Bold"/>
              </a:rPr>
              <a:t>promotional</a:t>
            </a:r>
            <a:r>
              <a:rPr lang="pl-PL" sz="2400" b="1" dirty="0">
                <a:solidFill>
                  <a:srgbClr val="FFFFFF"/>
                </a:solidFill>
                <a:latin typeface="Klein Bold"/>
                <a:ea typeface="Klein Bold"/>
                <a:cs typeface="Klein Bold"/>
                <a:sym typeface="Klein Bold"/>
              </a:rPr>
              <a:t> film </a:t>
            </a:r>
          </a:p>
          <a:p>
            <a:pPr algn="ctr">
              <a:lnSpc>
                <a:spcPct val="150000"/>
              </a:lnSpc>
            </a:pPr>
            <a:r>
              <a:rPr lang="pl-PL" sz="2400" b="1" dirty="0">
                <a:solidFill>
                  <a:srgbClr val="FFFFFF"/>
                </a:solidFill>
                <a:latin typeface="Klein Bold"/>
                <a:ea typeface="Klein Bold"/>
                <a:cs typeface="Klein Bold"/>
                <a:sym typeface="Klein Bold"/>
              </a:rPr>
              <a:t>(2 </a:t>
            </a:r>
            <a:r>
              <a:rPr lang="pl-PL" sz="2400" b="1" dirty="0" err="1">
                <a:solidFill>
                  <a:srgbClr val="FFFFFF"/>
                </a:solidFill>
                <a:latin typeface="Klein Bold"/>
                <a:ea typeface="Klein Bold"/>
                <a:cs typeface="Klein Bold"/>
                <a:sym typeface="Klein Bold"/>
              </a:rPr>
              <a:t>minutes</a:t>
            </a:r>
            <a:r>
              <a:rPr lang="pl-PL" sz="2400" b="1" dirty="0">
                <a:solidFill>
                  <a:srgbClr val="FFFFFF"/>
                </a:solidFill>
                <a:latin typeface="Klein Bold"/>
                <a:ea typeface="Klein Bold"/>
                <a:cs typeface="Klein Bold"/>
                <a:sym typeface="Klein Bold"/>
              </a:rPr>
              <a:t>)</a:t>
            </a:r>
            <a:endParaRPr lang="en-US" sz="2400" b="1" dirty="0">
              <a:solidFill>
                <a:srgbClr val="FFFFFF"/>
              </a:solidFill>
              <a:latin typeface="Klein Bold"/>
              <a:ea typeface="Klein Bold"/>
              <a:cs typeface="Klein Bold"/>
              <a:sym typeface="Klein Bold"/>
            </a:endParaRPr>
          </a:p>
          <a:p>
            <a:pPr algn="ctr">
              <a:lnSpc>
                <a:spcPts val="3219"/>
              </a:lnSpc>
            </a:pPr>
            <a:endParaRPr lang="en-US" sz="1600" b="1" dirty="0">
              <a:solidFill>
                <a:srgbClr val="FFFFFF"/>
              </a:solidFill>
              <a:latin typeface="Klein Bold"/>
              <a:ea typeface="Klein Bold"/>
              <a:cs typeface="Klein Bold"/>
              <a:sym typeface="Klein Bold"/>
            </a:endParaRPr>
          </a:p>
          <a:p>
            <a:pPr algn="ctr">
              <a:lnSpc>
                <a:spcPts val="3219"/>
              </a:lnSpc>
            </a:pPr>
            <a:endParaRPr lang="en-US" sz="2299" b="1" dirty="0">
              <a:solidFill>
                <a:srgbClr val="FFFFFF"/>
              </a:solidFill>
              <a:latin typeface="Klein Bold"/>
              <a:ea typeface="Klein Bold"/>
              <a:cs typeface="Klein Bold"/>
              <a:sym typeface="Klein Bold"/>
            </a:endParaRPr>
          </a:p>
        </p:txBody>
      </p:sp>
      <p:pic>
        <p:nvPicPr>
          <p:cNvPr id="6" name="Multimedia online 5" title="LUBLIN - Cinematic Travel Video">
            <a:hlinkClick r:id="" action="ppaction://media"/>
            <a:extLst>
              <a:ext uri="{FF2B5EF4-FFF2-40B4-BE49-F238E27FC236}">
                <a16:creationId xmlns:a16="http://schemas.microsoft.com/office/drawing/2014/main" id="{7FEF25D2-77A8-46CC-AA14-7D76509A070D}"/>
              </a:ext>
            </a:extLst>
          </p:cNvPr>
          <p:cNvPicPr>
            <a:picLocks noRot="1" noChangeAspect="1"/>
          </p:cNvPicPr>
          <p:nvPr>
            <a:videoFile r:link="rId1"/>
          </p:nvPr>
        </p:nvPicPr>
        <p:blipFill>
          <a:blip r:embed="rId8"/>
          <a:stretch>
            <a:fillRect/>
          </a:stretch>
        </p:blipFill>
        <p:spPr>
          <a:xfrm>
            <a:off x="3964259" y="800100"/>
            <a:ext cx="14183359" cy="7978140"/>
          </a:xfrm>
          <a:prstGeom prst="rect">
            <a:avLst/>
          </a:prstGeom>
        </p:spPr>
      </p:pic>
    </p:spTree>
    <p:extLst>
      <p:ext uri="{BB962C8B-B14F-4D97-AF65-F5344CB8AC3E}">
        <p14:creationId xmlns:p14="http://schemas.microsoft.com/office/powerpoint/2010/main" val="3777900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51572" y="430607"/>
            <a:ext cx="9856393" cy="9856393"/>
            <a:chOff x="0" y="0"/>
            <a:chExt cx="13141858" cy="13141858"/>
          </a:xfrm>
        </p:grpSpPr>
        <p:sp>
          <p:nvSpPr>
            <p:cNvPr id="3" name="Freeform 3"/>
            <p:cNvSpPr/>
            <p:nvPr/>
          </p:nvSpPr>
          <p:spPr>
            <a:xfrm rot="-1200957">
              <a:off x="1444916" y="1444916"/>
              <a:ext cx="10252025" cy="10252025"/>
            </a:xfrm>
            <a:custGeom>
              <a:avLst/>
              <a:gdLst/>
              <a:ahLst/>
              <a:cxnLst/>
              <a:rect l="l" t="t" r="r" b="b"/>
              <a:pathLst>
                <a:path w="10252025" h="10252025">
                  <a:moveTo>
                    <a:pt x="0" y="0"/>
                  </a:moveTo>
                  <a:lnTo>
                    <a:pt x="10252025" y="0"/>
                  </a:lnTo>
                  <a:lnTo>
                    <a:pt x="10252025" y="10252025"/>
                  </a:lnTo>
                  <a:lnTo>
                    <a:pt x="0" y="10252025"/>
                  </a:lnTo>
                  <a:lnTo>
                    <a:pt x="0" y="0"/>
                  </a:lnTo>
                  <a:close/>
                </a:path>
              </a:pathLst>
            </a:custGeom>
            <a:blipFill>
              <a:blip r:embed="rId2">
                <a:alphaModFix amt="31000"/>
                <a:extLst>
                  <a:ext uri="{96DAC541-7B7A-43D3-8B79-37D633B846F1}">
                    <asvg:svgBlip xmlns:asvg="http://schemas.microsoft.com/office/drawing/2016/SVG/main" r:embed="rId3"/>
                  </a:ext>
                </a:extLst>
              </a:blip>
              <a:stretch>
                <a:fillRect/>
              </a:stretch>
            </a:blipFill>
          </p:spPr>
        </p:sp>
        <p:sp>
          <p:nvSpPr>
            <p:cNvPr id="4" name="Freeform 4"/>
            <p:cNvSpPr/>
            <p:nvPr/>
          </p:nvSpPr>
          <p:spPr>
            <a:xfrm>
              <a:off x="1311122" y="1311122"/>
              <a:ext cx="10252025" cy="10252025"/>
            </a:xfrm>
            <a:custGeom>
              <a:avLst/>
              <a:gdLst/>
              <a:ahLst/>
              <a:cxnLst/>
              <a:rect l="l" t="t" r="r" b="b"/>
              <a:pathLst>
                <a:path w="10252025" h="10252025">
                  <a:moveTo>
                    <a:pt x="0" y="0"/>
                  </a:moveTo>
                  <a:lnTo>
                    <a:pt x="10252025" y="0"/>
                  </a:lnTo>
                  <a:lnTo>
                    <a:pt x="10252025" y="10252025"/>
                  </a:lnTo>
                  <a:lnTo>
                    <a:pt x="0" y="102520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sp>
        <p:nvSpPr>
          <p:cNvPr id="5" name="Freeform 5"/>
          <p:cNvSpPr/>
          <p:nvPr/>
        </p:nvSpPr>
        <p:spPr>
          <a:xfrm>
            <a:off x="585707" y="4566693"/>
            <a:ext cx="7245936" cy="3969659"/>
          </a:xfrm>
          <a:custGeom>
            <a:avLst/>
            <a:gdLst/>
            <a:ahLst/>
            <a:cxnLst/>
            <a:rect l="l" t="t" r="r" b="b"/>
            <a:pathLst>
              <a:path w="7245936" h="3969659">
                <a:moveTo>
                  <a:pt x="0" y="0"/>
                </a:moveTo>
                <a:lnTo>
                  <a:pt x="7245936" y="0"/>
                </a:lnTo>
                <a:lnTo>
                  <a:pt x="7245936" y="3969659"/>
                </a:lnTo>
                <a:lnTo>
                  <a:pt x="0" y="3969659"/>
                </a:lnTo>
                <a:lnTo>
                  <a:pt x="0" y="0"/>
                </a:lnTo>
                <a:close/>
              </a:path>
            </a:pathLst>
          </a:custGeom>
          <a:blipFill>
            <a:blip r:embed="rId6"/>
            <a:stretch>
              <a:fillRect l="-7182" t="-7659" r="-10059" b="-7367"/>
            </a:stretch>
          </a:blipFill>
        </p:spPr>
      </p:sp>
      <p:sp>
        <p:nvSpPr>
          <p:cNvPr id="6" name="Freeform 6"/>
          <p:cNvSpPr/>
          <p:nvPr/>
        </p:nvSpPr>
        <p:spPr>
          <a:xfrm>
            <a:off x="9881612" y="3580795"/>
            <a:ext cx="6396314" cy="3556017"/>
          </a:xfrm>
          <a:custGeom>
            <a:avLst/>
            <a:gdLst/>
            <a:ahLst/>
            <a:cxnLst/>
            <a:rect l="l" t="t" r="r" b="b"/>
            <a:pathLst>
              <a:path w="6396314" h="3556017">
                <a:moveTo>
                  <a:pt x="0" y="0"/>
                </a:moveTo>
                <a:lnTo>
                  <a:pt x="6396313" y="0"/>
                </a:lnTo>
                <a:lnTo>
                  <a:pt x="6396313" y="3556017"/>
                </a:lnTo>
                <a:lnTo>
                  <a:pt x="0" y="3556017"/>
                </a:lnTo>
                <a:lnTo>
                  <a:pt x="0" y="0"/>
                </a:lnTo>
                <a:close/>
              </a:path>
            </a:pathLst>
          </a:custGeom>
          <a:blipFill>
            <a:blip r:embed="rId7"/>
            <a:stretch>
              <a:fillRect l="-7812" t="-9751" r="-7972" b="-7398"/>
            </a:stretch>
          </a:blipFill>
        </p:spPr>
      </p:sp>
      <p:sp>
        <p:nvSpPr>
          <p:cNvPr id="7" name="Freeform 7"/>
          <p:cNvSpPr/>
          <p:nvPr/>
        </p:nvSpPr>
        <p:spPr>
          <a:xfrm>
            <a:off x="14906035" y="430607"/>
            <a:ext cx="2743781" cy="1635980"/>
          </a:xfrm>
          <a:custGeom>
            <a:avLst/>
            <a:gdLst/>
            <a:ahLst/>
            <a:cxnLst/>
            <a:rect l="l" t="t" r="r" b="b"/>
            <a:pathLst>
              <a:path w="2743781" h="1635980">
                <a:moveTo>
                  <a:pt x="0" y="0"/>
                </a:moveTo>
                <a:lnTo>
                  <a:pt x="2743781" y="0"/>
                </a:lnTo>
                <a:lnTo>
                  <a:pt x="2743781" y="1635979"/>
                </a:lnTo>
                <a:lnTo>
                  <a:pt x="0" y="1635979"/>
                </a:lnTo>
                <a:lnTo>
                  <a:pt x="0" y="0"/>
                </a:lnTo>
                <a:close/>
              </a:path>
            </a:pathLst>
          </a:custGeom>
          <a:blipFill>
            <a:blip r:embed="rId8"/>
            <a:stretch>
              <a:fillRect/>
            </a:stretch>
          </a:blipFill>
        </p:spPr>
      </p:sp>
      <p:sp>
        <p:nvSpPr>
          <p:cNvPr id="8" name="Freeform 8"/>
          <p:cNvSpPr/>
          <p:nvPr/>
        </p:nvSpPr>
        <p:spPr>
          <a:xfrm>
            <a:off x="585707" y="8696740"/>
            <a:ext cx="7245936" cy="561560"/>
          </a:xfrm>
          <a:custGeom>
            <a:avLst/>
            <a:gdLst/>
            <a:ahLst/>
            <a:cxnLst/>
            <a:rect l="l" t="t" r="r" b="b"/>
            <a:pathLst>
              <a:path w="7245936" h="561560">
                <a:moveTo>
                  <a:pt x="0" y="0"/>
                </a:moveTo>
                <a:lnTo>
                  <a:pt x="7245936" y="0"/>
                </a:lnTo>
                <a:lnTo>
                  <a:pt x="7245936" y="561560"/>
                </a:lnTo>
                <a:lnTo>
                  <a:pt x="0" y="561560"/>
                </a:lnTo>
                <a:lnTo>
                  <a:pt x="0" y="0"/>
                </a:lnTo>
                <a:close/>
              </a:path>
            </a:pathLst>
          </a:custGeom>
          <a:blipFill>
            <a:blip r:embed="rId9"/>
            <a:stretch>
              <a:fillRect/>
            </a:stretch>
          </a:blipFill>
        </p:spPr>
      </p:sp>
      <p:sp>
        <p:nvSpPr>
          <p:cNvPr id="9" name="TextBox 9"/>
          <p:cNvSpPr txBox="1"/>
          <p:nvPr/>
        </p:nvSpPr>
        <p:spPr>
          <a:xfrm>
            <a:off x="160730" y="2616865"/>
            <a:ext cx="8983270" cy="1861185"/>
          </a:xfrm>
          <a:prstGeom prst="rect">
            <a:avLst/>
          </a:prstGeom>
        </p:spPr>
        <p:txBody>
          <a:bodyPr lIns="0" tIns="0" rIns="0" bIns="0" rtlCol="0" anchor="t">
            <a:spAutoFit/>
          </a:bodyPr>
          <a:lstStyle/>
          <a:p>
            <a:pPr algn="l">
              <a:lnSpc>
                <a:spcPts val="7410"/>
              </a:lnSpc>
            </a:pPr>
            <a:r>
              <a:rPr lang="en-US" sz="5700" b="1">
                <a:solidFill>
                  <a:srgbClr val="3C7C53"/>
                </a:solidFill>
                <a:latin typeface="Klein Bold"/>
                <a:ea typeface="Klein Bold"/>
                <a:cs typeface="Klein Bold"/>
                <a:sym typeface="Klein Bold"/>
              </a:rPr>
              <a:t>University of Life Sciences in Lublin (ULSL)</a:t>
            </a:r>
          </a:p>
        </p:txBody>
      </p:sp>
      <p:grpSp>
        <p:nvGrpSpPr>
          <p:cNvPr id="10" name="Group 10"/>
          <p:cNvGrpSpPr/>
          <p:nvPr/>
        </p:nvGrpSpPr>
        <p:grpSpPr>
          <a:xfrm>
            <a:off x="171120" y="0"/>
            <a:ext cx="7812016" cy="1086187"/>
            <a:chOff x="0" y="0"/>
            <a:chExt cx="10416021" cy="1448249"/>
          </a:xfrm>
        </p:grpSpPr>
        <p:sp>
          <p:nvSpPr>
            <p:cNvPr id="11" name="Freeform 11"/>
            <p:cNvSpPr/>
            <p:nvPr/>
          </p:nvSpPr>
          <p:spPr>
            <a:xfrm>
              <a:off x="0" y="48355"/>
              <a:ext cx="4987841" cy="1136119"/>
            </a:xfrm>
            <a:custGeom>
              <a:avLst/>
              <a:gdLst/>
              <a:ahLst/>
              <a:cxnLst/>
              <a:rect l="l" t="t" r="r" b="b"/>
              <a:pathLst>
                <a:path w="4987841" h="1136119">
                  <a:moveTo>
                    <a:pt x="0" y="0"/>
                  </a:moveTo>
                  <a:lnTo>
                    <a:pt x="4987841" y="0"/>
                  </a:lnTo>
                  <a:lnTo>
                    <a:pt x="4987841" y="1136119"/>
                  </a:lnTo>
                  <a:lnTo>
                    <a:pt x="0" y="1136119"/>
                  </a:lnTo>
                  <a:lnTo>
                    <a:pt x="0" y="0"/>
                  </a:lnTo>
                  <a:close/>
                </a:path>
              </a:pathLst>
            </a:custGeom>
            <a:blipFill>
              <a:blip r:embed="rId10"/>
              <a:stretch>
                <a:fillRect/>
              </a:stretch>
            </a:blipFill>
          </p:spPr>
        </p:sp>
        <p:sp>
          <p:nvSpPr>
            <p:cNvPr id="12" name="Freeform 12"/>
            <p:cNvSpPr/>
            <p:nvPr/>
          </p:nvSpPr>
          <p:spPr>
            <a:xfrm>
              <a:off x="5046897" y="92453"/>
              <a:ext cx="4532174" cy="1263344"/>
            </a:xfrm>
            <a:custGeom>
              <a:avLst/>
              <a:gdLst/>
              <a:ahLst/>
              <a:cxnLst/>
              <a:rect l="l" t="t" r="r" b="b"/>
              <a:pathLst>
                <a:path w="4532174" h="1263344">
                  <a:moveTo>
                    <a:pt x="0" y="0"/>
                  </a:moveTo>
                  <a:lnTo>
                    <a:pt x="4532175" y="0"/>
                  </a:lnTo>
                  <a:lnTo>
                    <a:pt x="4532175" y="1263343"/>
                  </a:lnTo>
                  <a:lnTo>
                    <a:pt x="0" y="1263343"/>
                  </a:lnTo>
                  <a:lnTo>
                    <a:pt x="0" y="0"/>
                  </a:lnTo>
                  <a:close/>
                </a:path>
              </a:pathLst>
            </a:custGeom>
            <a:blipFill>
              <a:blip r:embed="rId11"/>
              <a:stretch>
                <a:fillRect/>
              </a:stretch>
            </a:blipFill>
          </p:spPr>
        </p:sp>
        <p:sp>
          <p:nvSpPr>
            <p:cNvPr id="13" name="Freeform 13"/>
            <p:cNvSpPr/>
            <p:nvPr/>
          </p:nvSpPr>
          <p:spPr>
            <a:xfrm>
              <a:off x="9419707" y="0"/>
              <a:ext cx="996313" cy="1448249"/>
            </a:xfrm>
            <a:custGeom>
              <a:avLst/>
              <a:gdLst/>
              <a:ahLst/>
              <a:cxnLst/>
              <a:rect l="l" t="t" r="r" b="b"/>
              <a:pathLst>
                <a:path w="996313" h="1448249">
                  <a:moveTo>
                    <a:pt x="0" y="0"/>
                  </a:moveTo>
                  <a:lnTo>
                    <a:pt x="996314" y="0"/>
                  </a:lnTo>
                  <a:lnTo>
                    <a:pt x="996314" y="1448249"/>
                  </a:lnTo>
                  <a:lnTo>
                    <a:pt x="0" y="1448249"/>
                  </a:lnTo>
                  <a:lnTo>
                    <a:pt x="0" y="0"/>
                  </a:lnTo>
                  <a:close/>
                </a:path>
              </a:pathLst>
            </a:custGeom>
            <a:blipFill>
              <a:blip r:embed="rId12"/>
              <a:stretch>
                <a:fillRect l="-50659" r="-43154"/>
              </a:stretch>
            </a:blip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51572" y="430607"/>
            <a:ext cx="9856393" cy="9856393"/>
            <a:chOff x="0" y="0"/>
            <a:chExt cx="13141858" cy="13141858"/>
          </a:xfrm>
        </p:grpSpPr>
        <p:sp>
          <p:nvSpPr>
            <p:cNvPr id="3" name="Freeform 3"/>
            <p:cNvSpPr/>
            <p:nvPr/>
          </p:nvSpPr>
          <p:spPr>
            <a:xfrm rot="-1200957">
              <a:off x="1444916" y="1444916"/>
              <a:ext cx="10252025" cy="10252025"/>
            </a:xfrm>
            <a:custGeom>
              <a:avLst/>
              <a:gdLst/>
              <a:ahLst/>
              <a:cxnLst/>
              <a:rect l="l" t="t" r="r" b="b"/>
              <a:pathLst>
                <a:path w="10252025" h="10252025">
                  <a:moveTo>
                    <a:pt x="0" y="0"/>
                  </a:moveTo>
                  <a:lnTo>
                    <a:pt x="10252025" y="0"/>
                  </a:lnTo>
                  <a:lnTo>
                    <a:pt x="10252025" y="10252025"/>
                  </a:lnTo>
                  <a:lnTo>
                    <a:pt x="0" y="10252025"/>
                  </a:lnTo>
                  <a:lnTo>
                    <a:pt x="0" y="0"/>
                  </a:lnTo>
                  <a:close/>
                </a:path>
              </a:pathLst>
            </a:custGeom>
            <a:blipFill>
              <a:blip r:embed="rId2">
                <a:alphaModFix amt="31000"/>
                <a:extLst>
                  <a:ext uri="{96DAC541-7B7A-43D3-8B79-37D633B846F1}">
                    <asvg:svgBlip xmlns:asvg="http://schemas.microsoft.com/office/drawing/2016/SVG/main" r:embed="rId3"/>
                  </a:ext>
                </a:extLst>
              </a:blip>
              <a:stretch>
                <a:fillRect/>
              </a:stretch>
            </a:blipFill>
          </p:spPr>
        </p:sp>
        <p:sp>
          <p:nvSpPr>
            <p:cNvPr id="4" name="Freeform 4"/>
            <p:cNvSpPr/>
            <p:nvPr/>
          </p:nvSpPr>
          <p:spPr>
            <a:xfrm>
              <a:off x="1311122" y="1311122"/>
              <a:ext cx="10252025" cy="10252025"/>
            </a:xfrm>
            <a:custGeom>
              <a:avLst/>
              <a:gdLst/>
              <a:ahLst/>
              <a:cxnLst/>
              <a:rect l="l" t="t" r="r" b="b"/>
              <a:pathLst>
                <a:path w="10252025" h="10252025">
                  <a:moveTo>
                    <a:pt x="0" y="0"/>
                  </a:moveTo>
                  <a:lnTo>
                    <a:pt x="10252025" y="0"/>
                  </a:lnTo>
                  <a:lnTo>
                    <a:pt x="10252025" y="10252025"/>
                  </a:lnTo>
                  <a:lnTo>
                    <a:pt x="0" y="102520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sp>
        <p:nvSpPr>
          <p:cNvPr id="5" name="Freeform 5"/>
          <p:cNvSpPr/>
          <p:nvPr/>
        </p:nvSpPr>
        <p:spPr>
          <a:xfrm>
            <a:off x="9837424" y="3579567"/>
            <a:ext cx="6484688" cy="3558473"/>
          </a:xfrm>
          <a:custGeom>
            <a:avLst/>
            <a:gdLst/>
            <a:ahLst/>
            <a:cxnLst/>
            <a:rect l="l" t="t" r="r" b="b"/>
            <a:pathLst>
              <a:path w="6484688" h="3558473">
                <a:moveTo>
                  <a:pt x="0" y="0"/>
                </a:moveTo>
                <a:lnTo>
                  <a:pt x="6484688" y="0"/>
                </a:lnTo>
                <a:lnTo>
                  <a:pt x="6484688" y="3558473"/>
                </a:lnTo>
                <a:lnTo>
                  <a:pt x="0" y="3558473"/>
                </a:lnTo>
                <a:lnTo>
                  <a:pt x="0" y="0"/>
                </a:lnTo>
                <a:close/>
              </a:path>
            </a:pathLst>
          </a:custGeom>
          <a:blipFill>
            <a:blip r:embed="rId6"/>
            <a:stretch>
              <a:fillRect/>
            </a:stretch>
          </a:blipFill>
        </p:spPr>
      </p:sp>
      <p:sp>
        <p:nvSpPr>
          <p:cNvPr id="6" name="Freeform 6"/>
          <p:cNvSpPr/>
          <p:nvPr/>
        </p:nvSpPr>
        <p:spPr>
          <a:xfrm>
            <a:off x="585707" y="4769394"/>
            <a:ext cx="7443829" cy="4031706"/>
          </a:xfrm>
          <a:custGeom>
            <a:avLst/>
            <a:gdLst/>
            <a:ahLst/>
            <a:cxnLst/>
            <a:rect l="l" t="t" r="r" b="b"/>
            <a:pathLst>
              <a:path w="7443829" h="4031706">
                <a:moveTo>
                  <a:pt x="0" y="0"/>
                </a:moveTo>
                <a:lnTo>
                  <a:pt x="7443829" y="0"/>
                </a:lnTo>
                <a:lnTo>
                  <a:pt x="7443829" y="4031706"/>
                </a:lnTo>
                <a:lnTo>
                  <a:pt x="0" y="4031706"/>
                </a:lnTo>
                <a:lnTo>
                  <a:pt x="0" y="0"/>
                </a:lnTo>
                <a:close/>
              </a:path>
            </a:pathLst>
          </a:custGeom>
          <a:blipFill>
            <a:blip r:embed="rId7"/>
            <a:stretch>
              <a:fillRect r="-6460"/>
            </a:stretch>
          </a:blipFill>
        </p:spPr>
      </p:sp>
      <p:sp>
        <p:nvSpPr>
          <p:cNvPr id="7" name="TextBox 7"/>
          <p:cNvSpPr txBox="1"/>
          <p:nvPr/>
        </p:nvSpPr>
        <p:spPr>
          <a:xfrm>
            <a:off x="160730" y="2615637"/>
            <a:ext cx="8983270" cy="1861185"/>
          </a:xfrm>
          <a:prstGeom prst="rect">
            <a:avLst/>
          </a:prstGeom>
        </p:spPr>
        <p:txBody>
          <a:bodyPr lIns="0" tIns="0" rIns="0" bIns="0" rtlCol="0" anchor="t">
            <a:spAutoFit/>
          </a:bodyPr>
          <a:lstStyle/>
          <a:p>
            <a:pPr algn="l">
              <a:lnSpc>
                <a:spcPts val="7410"/>
              </a:lnSpc>
            </a:pPr>
            <a:r>
              <a:rPr lang="en-US" sz="5700" b="1">
                <a:solidFill>
                  <a:srgbClr val="3C7C53"/>
                </a:solidFill>
                <a:latin typeface="Klein Bold"/>
                <a:ea typeface="Klein Bold"/>
                <a:cs typeface="Klein Bold"/>
                <a:sym typeface="Klein Bold"/>
              </a:rPr>
              <a:t> University of Life Sciences in Lublin (ULSL)</a:t>
            </a:r>
          </a:p>
        </p:txBody>
      </p:sp>
      <p:sp>
        <p:nvSpPr>
          <p:cNvPr id="8" name="Freeform 8"/>
          <p:cNvSpPr/>
          <p:nvPr/>
        </p:nvSpPr>
        <p:spPr>
          <a:xfrm>
            <a:off x="15264184" y="0"/>
            <a:ext cx="2743781" cy="1635980"/>
          </a:xfrm>
          <a:custGeom>
            <a:avLst/>
            <a:gdLst/>
            <a:ahLst/>
            <a:cxnLst/>
            <a:rect l="l" t="t" r="r" b="b"/>
            <a:pathLst>
              <a:path w="2743781" h="1635980">
                <a:moveTo>
                  <a:pt x="0" y="0"/>
                </a:moveTo>
                <a:lnTo>
                  <a:pt x="2743781" y="0"/>
                </a:lnTo>
                <a:lnTo>
                  <a:pt x="2743781" y="1635980"/>
                </a:lnTo>
                <a:lnTo>
                  <a:pt x="0" y="1635980"/>
                </a:lnTo>
                <a:lnTo>
                  <a:pt x="0" y="0"/>
                </a:lnTo>
                <a:close/>
              </a:path>
            </a:pathLst>
          </a:custGeom>
          <a:blipFill>
            <a:blip r:embed="rId8"/>
            <a:stretch>
              <a:fillRect/>
            </a:stretch>
          </a:blipFill>
        </p:spPr>
      </p:sp>
      <p:grpSp>
        <p:nvGrpSpPr>
          <p:cNvPr id="9" name="Group 9"/>
          <p:cNvGrpSpPr/>
          <p:nvPr/>
        </p:nvGrpSpPr>
        <p:grpSpPr>
          <a:xfrm>
            <a:off x="171120" y="0"/>
            <a:ext cx="7812016" cy="1086187"/>
            <a:chOff x="0" y="0"/>
            <a:chExt cx="10416021" cy="1448249"/>
          </a:xfrm>
        </p:grpSpPr>
        <p:sp>
          <p:nvSpPr>
            <p:cNvPr id="10" name="Freeform 10"/>
            <p:cNvSpPr/>
            <p:nvPr/>
          </p:nvSpPr>
          <p:spPr>
            <a:xfrm>
              <a:off x="0" y="48355"/>
              <a:ext cx="4987841" cy="1136119"/>
            </a:xfrm>
            <a:custGeom>
              <a:avLst/>
              <a:gdLst/>
              <a:ahLst/>
              <a:cxnLst/>
              <a:rect l="l" t="t" r="r" b="b"/>
              <a:pathLst>
                <a:path w="4987841" h="1136119">
                  <a:moveTo>
                    <a:pt x="0" y="0"/>
                  </a:moveTo>
                  <a:lnTo>
                    <a:pt x="4987841" y="0"/>
                  </a:lnTo>
                  <a:lnTo>
                    <a:pt x="4987841" y="1136119"/>
                  </a:lnTo>
                  <a:lnTo>
                    <a:pt x="0" y="1136119"/>
                  </a:lnTo>
                  <a:lnTo>
                    <a:pt x="0" y="0"/>
                  </a:lnTo>
                  <a:close/>
                </a:path>
              </a:pathLst>
            </a:custGeom>
            <a:blipFill>
              <a:blip r:embed="rId9"/>
              <a:stretch>
                <a:fillRect/>
              </a:stretch>
            </a:blipFill>
          </p:spPr>
        </p:sp>
        <p:sp>
          <p:nvSpPr>
            <p:cNvPr id="11" name="Freeform 11"/>
            <p:cNvSpPr/>
            <p:nvPr/>
          </p:nvSpPr>
          <p:spPr>
            <a:xfrm>
              <a:off x="5046897" y="92453"/>
              <a:ext cx="4532174" cy="1263344"/>
            </a:xfrm>
            <a:custGeom>
              <a:avLst/>
              <a:gdLst/>
              <a:ahLst/>
              <a:cxnLst/>
              <a:rect l="l" t="t" r="r" b="b"/>
              <a:pathLst>
                <a:path w="4532174" h="1263344">
                  <a:moveTo>
                    <a:pt x="0" y="0"/>
                  </a:moveTo>
                  <a:lnTo>
                    <a:pt x="4532175" y="0"/>
                  </a:lnTo>
                  <a:lnTo>
                    <a:pt x="4532175" y="1263343"/>
                  </a:lnTo>
                  <a:lnTo>
                    <a:pt x="0" y="1263343"/>
                  </a:lnTo>
                  <a:lnTo>
                    <a:pt x="0" y="0"/>
                  </a:lnTo>
                  <a:close/>
                </a:path>
              </a:pathLst>
            </a:custGeom>
            <a:blipFill>
              <a:blip r:embed="rId10"/>
              <a:stretch>
                <a:fillRect/>
              </a:stretch>
            </a:blipFill>
          </p:spPr>
        </p:sp>
        <p:sp>
          <p:nvSpPr>
            <p:cNvPr id="12" name="Freeform 12"/>
            <p:cNvSpPr/>
            <p:nvPr/>
          </p:nvSpPr>
          <p:spPr>
            <a:xfrm>
              <a:off x="9419707" y="0"/>
              <a:ext cx="996313" cy="1448249"/>
            </a:xfrm>
            <a:custGeom>
              <a:avLst/>
              <a:gdLst/>
              <a:ahLst/>
              <a:cxnLst/>
              <a:rect l="l" t="t" r="r" b="b"/>
              <a:pathLst>
                <a:path w="996313" h="1448249">
                  <a:moveTo>
                    <a:pt x="0" y="0"/>
                  </a:moveTo>
                  <a:lnTo>
                    <a:pt x="996314" y="0"/>
                  </a:lnTo>
                  <a:lnTo>
                    <a:pt x="996314" y="1448249"/>
                  </a:lnTo>
                  <a:lnTo>
                    <a:pt x="0" y="1448249"/>
                  </a:lnTo>
                  <a:lnTo>
                    <a:pt x="0" y="0"/>
                  </a:lnTo>
                  <a:close/>
                </a:path>
              </a:pathLst>
            </a:custGeom>
            <a:blipFill>
              <a:blip r:embed="rId11"/>
              <a:stretch>
                <a:fillRect l="-50659" r="-43154"/>
              </a:stretch>
            </a:blip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a:off x="8600262" y="1788137"/>
            <a:ext cx="1621594" cy="1621594"/>
          </a:xfrm>
          <a:custGeom>
            <a:avLst/>
            <a:gdLst/>
            <a:ahLst/>
            <a:cxnLst/>
            <a:rect l="l" t="t" r="r" b="b"/>
            <a:pathLst>
              <a:path w="1621594" h="1621594">
                <a:moveTo>
                  <a:pt x="0" y="0"/>
                </a:moveTo>
                <a:lnTo>
                  <a:pt x="1621594" y="0"/>
                </a:lnTo>
                <a:lnTo>
                  <a:pt x="1621594" y="1621593"/>
                </a:lnTo>
                <a:lnTo>
                  <a:pt x="0" y="16215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508998" y="6276492"/>
            <a:ext cx="1621594" cy="1621594"/>
          </a:xfrm>
          <a:custGeom>
            <a:avLst/>
            <a:gdLst/>
            <a:ahLst/>
            <a:cxnLst/>
            <a:rect l="l" t="t" r="r" b="b"/>
            <a:pathLst>
              <a:path w="1621594" h="1621594">
                <a:moveTo>
                  <a:pt x="0" y="0"/>
                </a:moveTo>
                <a:lnTo>
                  <a:pt x="1621594" y="0"/>
                </a:lnTo>
                <a:lnTo>
                  <a:pt x="1621594" y="1621593"/>
                </a:lnTo>
                <a:lnTo>
                  <a:pt x="0" y="16215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0" y="0"/>
            <a:ext cx="9411059" cy="10287000"/>
            <a:chOff x="0" y="0"/>
            <a:chExt cx="2478633" cy="2709333"/>
          </a:xfrm>
        </p:grpSpPr>
        <p:sp>
          <p:nvSpPr>
            <p:cNvPr id="5" name="Freeform 5"/>
            <p:cNvSpPr/>
            <p:nvPr/>
          </p:nvSpPr>
          <p:spPr>
            <a:xfrm>
              <a:off x="0" y="0"/>
              <a:ext cx="2478633" cy="2709333"/>
            </a:xfrm>
            <a:custGeom>
              <a:avLst/>
              <a:gdLst/>
              <a:ahLst/>
              <a:cxnLst/>
              <a:rect l="l" t="t" r="r" b="b"/>
              <a:pathLst>
                <a:path w="2478633" h="2709333">
                  <a:moveTo>
                    <a:pt x="0" y="0"/>
                  </a:moveTo>
                  <a:lnTo>
                    <a:pt x="2478633" y="0"/>
                  </a:lnTo>
                  <a:lnTo>
                    <a:pt x="2478633" y="2709333"/>
                  </a:lnTo>
                  <a:lnTo>
                    <a:pt x="0" y="2709333"/>
                  </a:lnTo>
                  <a:close/>
                </a:path>
              </a:pathLst>
            </a:custGeom>
            <a:solidFill>
              <a:srgbClr val="FFFFFF"/>
            </a:solidFill>
          </p:spPr>
        </p:sp>
        <p:sp>
          <p:nvSpPr>
            <p:cNvPr id="6" name="TextBox 6"/>
            <p:cNvSpPr txBox="1"/>
            <p:nvPr/>
          </p:nvSpPr>
          <p:spPr>
            <a:xfrm>
              <a:off x="0" y="-38100"/>
              <a:ext cx="2478633" cy="2747433"/>
            </a:xfrm>
            <a:prstGeom prst="rect">
              <a:avLst/>
            </a:prstGeom>
          </p:spPr>
          <p:txBody>
            <a:bodyPr lIns="50800" tIns="50800" rIns="50800" bIns="50800" rtlCol="0" anchor="ctr"/>
            <a:lstStyle/>
            <a:p>
              <a:pPr algn="ctr">
                <a:lnSpc>
                  <a:spcPts val="2100"/>
                </a:lnSpc>
              </a:pPr>
              <a:endParaRPr/>
            </a:p>
          </p:txBody>
        </p:sp>
      </p:grpSp>
      <p:grpSp>
        <p:nvGrpSpPr>
          <p:cNvPr id="7" name="Group 7"/>
          <p:cNvGrpSpPr/>
          <p:nvPr/>
        </p:nvGrpSpPr>
        <p:grpSpPr>
          <a:xfrm>
            <a:off x="10221856" y="5065891"/>
            <a:ext cx="8066144" cy="4074313"/>
            <a:chOff x="0" y="-9525"/>
            <a:chExt cx="10754858" cy="5432416"/>
          </a:xfrm>
        </p:grpSpPr>
        <p:sp>
          <p:nvSpPr>
            <p:cNvPr id="8" name="TextBox 8"/>
            <p:cNvSpPr txBox="1"/>
            <p:nvPr/>
          </p:nvSpPr>
          <p:spPr>
            <a:xfrm>
              <a:off x="0" y="-9525"/>
              <a:ext cx="10754858" cy="868994"/>
            </a:xfrm>
            <a:prstGeom prst="rect">
              <a:avLst/>
            </a:prstGeom>
          </p:spPr>
          <p:txBody>
            <a:bodyPr lIns="0" tIns="0" rIns="0" bIns="0" rtlCol="0" anchor="t">
              <a:spAutoFit/>
            </a:bodyPr>
            <a:lstStyle/>
            <a:p>
              <a:pPr marL="0" lvl="0" indent="0" algn="l">
                <a:lnSpc>
                  <a:spcPts val="5143"/>
                </a:lnSpc>
                <a:spcBef>
                  <a:spcPct val="0"/>
                </a:spcBef>
              </a:pPr>
              <a:r>
                <a:rPr lang="en-US" sz="4286" b="1">
                  <a:solidFill>
                    <a:srgbClr val="718BAB"/>
                  </a:solidFill>
                  <a:latin typeface="Klein Bold"/>
                  <a:ea typeface="Klein Bold"/>
                  <a:cs typeface="Klein Bold"/>
                  <a:sym typeface="Klein Bold"/>
                </a:rPr>
                <a:t>Present</a:t>
              </a:r>
            </a:p>
          </p:txBody>
        </p:sp>
        <p:sp>
          <p:nvSpPr>
            <p:cNvPr id="9" name="TextBox 9"/>
            <p:cNvSpPr txBox="1"/>
            <p:nvPr/>
          </p:nvSpPr>
          <p:spPr>
            <a:xfrm>
              <a:off x="0" y="1480530"/>
              <a:ext cx="10754858" cy="3942361"/>
            </a:xfrm>
            <a:prstGeom prst="rect">
              <a:avLst/>
            </a:prstGeom>
          </p:spPr>
          <p:txBody>
            <a:bodyPr lIns="0" tIns="0" rIns="0" bIns="0" rtlCol="0" anchor="t">
              <a:spAutoFit/>
            </a:bodyPr>
            <a:lstStyle/>
            <a:p>
              <a:pPr algn="l">
                <a:lnSpc>
                  <a:spcPts val="4665"/>
                </a:lnSpc>
              </a:pPr>
              <a:r>
                <a:rPr lang="en-US" sz="3332" dirty="0">
                  <a:solidFill>
                    <a:srgbClr val="061798"/>
                  </a:solidFill>
                  <a:latin typeface="Helios"/>
                  <a:ea typeface="Helios"/>
                  <a:cs typeface="Helios"/>
                  <a:sym typeface="Helios"/>
                </a:rPr>
                <a:t>85 PhD students including</a:t>
              </a:r>
            </a:p>
            <a:p>
              <a:pPr marL="719499" lvl="1" indent="-359750" algn="l">
                <a:lnSpc>
                  <a:spcPts val="4665"/>
                </a:lnSpc>
                <a:buFont typeface="Arial"/>
                <a:buChar char="•"/>
              </a:pPr>
              <a:r>
                <a:rPr lang="pl-PL" sz="3332" dirty="0">
                  <a:solidFill>
                    <a:srgbClr val="061798"/>
                  </a:solidFill>
                  <a:latin typeface="Helios"/>
                  <a:ea typeface="Helios"/>
                  <a:cs typeface="Helios"/>
                  <a:sym typeface="Helios"/>
                </a:rPr>
                <a:t>6</a:t>
              </a:r>
              <a:r>
                <a:rPr lang="en-US" sz="3332" dirty="0">
                  <a:solidFill>
                    <a:srgbClr val="061798"/>
                  </a:solidFill>
                  <a:latin typeface="Helios"/>
                  <a:ea typeface="Helios"/>
                  <a:cs typeface="Helios"/>
                  <a:sym typeface="Helios"/>
                </a:rPr>
                <a:t> foreign students </a:t>
              </a:r>
            </a:p>
            <a:p>
              <a:pPr marL="719499" lvl="1" indent="-359750" algn="l">
                <a:lnSpc>
                  <a:spcPts val="4665"/>
                </a:lnSpc>
                <a:buFont typeface="Arial"/>
                <a:buChar char="•"/>
              </a:pPr>
              <a:r>
                <a:rPr lang="pl-PL" sz="3332" dirty="0">
                  <a:solidFill>
                    <a:srgbClr val="061798"/>
                  </a:solidFill>
                  <a:latin typeface="Helios"/>
                  <a:ea typeface="Helios"/>
                  <a:cs typeface="Helios"/>
                  <a:sym typeface="Helios"/>
                </a:rPr>
                <a:t>1</a:t>
              </a:r>
              <a:r>
                <a:rPr lang="en-US" sz="3332" dirty="0">
                  <a:solidFill>
                    <a:srgbClr val="061798"/>
                  </a:solidFill>
                  <a:latin typeface="Helios"/>
                  <a:ea typeface="Helios"/>
                  <a:cs typeface="Helios"/>
                  <a:sym typeface="Helios"/>
                </a:rPr>
                <a:t>0 students realizing external projects</a:t>
              </a:r>
            </a:p>
            <a:p>
              <a:pPr marL="719499" lvl="1" indent="-359750" algn="l">
                <a:lnSpc>
                  <a:spcPts val="4665"/>
                </a:lnSpc>
                <a:buFont typeface="Arial"/>
                <a:buChar char="•"/>
              </a:pPr>
              <a:r>
                <a:rPr lang="en-US" sz="3332" dirty="0">
                  <a:solidFill>
                    <a:srgbClr val="061798"/>
                  </a:solidFill>
                  <a:latin typeface="Helios"/>
                  <a:ea typeface="Helios"/>
                  <a:cs typeface="Helios"/>
                  <a:sym typeface="Helios"/>
                </a:rPr>
                <a:t>1</a:t>
              </a:r>
              <a:r>
                <a:rPr lang="pl-PL" sz="3332" dirty="0">
                  <a:solidFill>
                    <a:srgbClr val="061798"/>
                  </a:solidFill>
                  <a:latin typeface="Helios"/>
                  <a:ea typeface="Helios"/>
                  <a:cs typeface="Helios"/>
                  <a:sym typeface="Helios"/>
                </a:rPr>
                <a:t>6</a:t>
              </a:r>
              <a:r>
                <a:rPr lang="en-US" sz="3332" dirty="0">
                  <a:solidFill>
                    <a:srgbClr val="061798"/>
                  </a:solidFill>
                  <a:latin typeface="Helios"/>
                  <a:ea typeface="Helios"/>
                  <a:cs typeface="Helios"/>
                  <a:sym typeface="Helios"/>
                </a:rPr>
                <a:t> implementation doctorate</a:t>
              </a:r>
            </a:p>
            <a:p>
              <a:pPr marL="0" lvl="0" indent="0" algn="l">
                <a:lnSpc>
                  <a:spcPts val="4665"/>
                </a:lnSpc>
                <a:spcBef>
                  <a:spcPct val="0"/>
                </a:spcBef>
              </a:pPr>
              <a:endParaRPr lang="en-US" sz="3332" dirty="0">
                <a:solidFill>
                  <a:srgbClr val="061798"/>
                </a:solidFill>
                <a:latin typeface="Helios"/>
                <a:ea typeface="Helios"/>
                <a:cs typeface="Helios"/>
                <a:sym typeface="Helios"/>
              </a:endParaRPr>
            </a:p>
          </p:txBody>
        </p:sp>
      </p:grpSp>
      <p:sp>
        <p:nvSpPr>
          <p:cNvPr id="10" name="TextBox 10"/>
          <p:cNvSpPr txBox="1"/>
          <p:nvPr/>
        </p:nvSpPr>
        <p:spPr>
          <a:xfrm>
            <a:off x="1028700" y="2269905"/>
            <a:ext cx="6746873" cy="5749925"/>
          </a:xfrm>
          <a:prstGeom prst="rect">
            <a:avLst/>
          </a:prstGeom>
        </p:spPr>
        <p:txBody>
          <a:bodyPr lIns="0" tIns="0" rIns="0" bIns="0" rtlCol="0" anchor="t">
            <a:spAutoFit/>
          </a:bodyPr>
          <a:lstStyle/>
          <a:p>
            <a:pPr algn="l">
              <a:lnSpc>
                <a:spcPts val="9099"/>
              </a:lnSpc>
            </a:pPr>
            <a:r>
              <a:rPr lang="en-US" sz="6999" b="1">
                <a:solidFill>
                  <a:srgbClr val="2A2E3A"/>
                </a:solidFill>
                <a:latin typeface="Klein Bold"/>
                <a:ea typeface="Klein Bold"/>
                <a:cs typeface="Klein Bold"/>
                <a:sym typeface="Klein Bold"/>
              </a:rPr>
              <a:t>Doctoral</a:t>
            </a:r>
          </a:p>
          <a:p>
            <a:pPr algn="l">
              <a:lnSpc>
                <a:spcPts val="9099"/>
              </a:lnSpc>
            </a:pPr>
            <a:r>
              <a:rPr lang="en-US" sz="6999" b="1">
                <a:solidFill>
                  <a:srgbClr val="2A2E3A"/>
                </a:solidFill>
                <a:latin typeface="Klein Bold"/>
                <a:ea typeface="Klein Bold"/>
                <a:cs typeface="Klein Bold"/>
                <a:sym typeface="Klein Bold"/>
              </a:rPr>
              <a:t>School of ULSL</a:t>
            </a:r>
          </a:p>
          <a:p>
            <a:pPr algn="l">
              <a:lnSpc>
                <a:spcPts val="9099"/>
              </a:lnSpc>
            </a:pPr>
            <a:r>
              <a:rPr lang="en-US" sz="6999" b="1">
                <a:solidFill>
                  <a:srgbClr val="718BAB"/>
                </a:solidFill>
                <a:latin typeface="Klein Bold"/>
                <a:ea typeface="Klein Bold"/>
                <a:cs typeface="Klein Bold"/>
                <a:sym typeface="Klein Bold"/>
              </a:rPr>
              <a:t>Key data</a:t>
            </a:r>
          </a:p>
          <a:p>
            <a:pPr algn="l">
              <a:lnSpc>
                <a:spcPts val="9099"/>
              </a:lnSpc>
            </a:pPr>
            <a:endParaRPr lang="en-US" sz="6999" b="1">
              <a:solidFill>
                <a:srgbClr val="718BAB"/>
              </a:solidFill>
              <a:latin typeface="Klein Bold"/>
              <a:ea typeface="Klein Bold"/>
              <a:cs typeface="Klein Bold"/>
              <a:sym typeface="Klein Bold"/>
            </a:endParaRPr>
          </a:p>
          <a:p>
            <a:pPr algn="l">
              <a:lnSpc>
                <a:spcPts val="9099"/>
              </a:lnSpc>
            </a:pPr>
            <a:endParaRPr lang="en-US" sz="6999" b="1">
              <a:solidFill>
                <a:srgbClr val="718BAB"/>
              </a:solidFill>
              <a:latin typeface="Klein Bold"/>
              <a:ea typeface="Klein Bold"/>
              <a:cs typeface="Klein Bold"/>
              <a:sym typeface="Klein Bold"/>
            </a:endParaRPr>
          </a:p>
        </p:txBody>
      </p:sp>
      <p:grpSp>
        <p:nvGrpSpPr>
          <p:cNvPr id="11" name="Group 11"/>
          <p:cNvGrpSpPr/>
          <p:nvPr/>
        </p:nvGrpSpPr>
        <p:grpSpPr>
          <a:xfrm>
            <a:off x="10439400" y="1159125"/>
            <a:ext cx="6819900" cy="2885476"/>
            <a:chOff x="-217577" y="7813"/>
            <a:chExt cx="9093200" cy="3847302"/>
          </a:xfrm>
        </p:grpSpPr>
        <p:sp>
          <p:nvSpPr>
            <p:cNvPr id="12" name="TextBox 12"/>
            <p:cNvSpPr txBox="1"/>
            <p:nvPr/>
          </p:nvSpPr>
          <p:spPr>
            <a:xfrm>
              <a:off x="-217577" y="7813"/>
              <a:ext cx="8875623" cy="892227"/>
            </a:xfrm>
            <a:prstGeom prst="rect">
              <a:avLst/>
            </a:prstGeom>
          </p:spPr>
          <p:txBody>
            <a:bodyPr lIns="0" tIns="0" rIns="0" bIns="0" rtlCol="0" anchor="t">
              <a:spAutoFit/>
            </a:bodyPr>
            <a:lstStyle/>
            <a:p>
              <a:pPr marL="0" lvl="0" indent="0" algn="l">
                <a:lnSpc>
                  <a:spcPts val="5339"/>
                </a:lnSpc>
                <a:spcBef>
                  <a:spcPct val="0"/>
                </a:spcBef>
              </a:pPr>
              <a:r>
                <a:rPr lang="en-US" sz="4449" b="1" dirty="0">
                  <a:solidFill>
                    <a:srgbClr val="718BAB"/>
                  </a:solidFill>
                  <a:latin typeface="Klein Bold"/>
                  <a:ea typeface="Klein Bold"/>
                  <a:cs typeface="Klein Bold"/>
                  <a:sym typeface="Klein Bold"/>
                </a:rPr>
                <a:t>History</a:t>
              </a:r>
            </a:p>
          </p:txBody>
        </p:sp>
        <p:sp>
          <p:nvSpPr>
            <p:cNvPr id="13" name="TextBox 13"/>
            <p:cNvSpPr txBox="1"/>
            <p:nvPr/>
          </p:nvSpPr>
          <p:spPr>
            <a:xfrm>
              <a:off x="0" y="1539501"/>
              <a:ext cx="8875623" cy="2315614"/>
            </a:xfrm>
            <a:prstGeom prst="rect">
              <a:avLst/>
            </a:prstGeom>
          </p:spPr>
          <p:txBody>
            <a:bodyPr lIns="0" tIns="0" rIns="0" bIns="0" rtlCol="0" anchor="t">
              <a:spAutoFit/>
            </a:bodyPr>
            <a:lstStyle/>
            <a:p>
              <a:pPr marL="457200" indent="-457200" algn="l">
                <a:lnSpc>
                  <a:spcPts val="4682"/>
                </a:lnSpc>
                <a:buFont typeface="Arial" panose="020B0604020202020204" pitchFamily="34" charset="0"/>
                <a:buChar char="•"/>
              </a:pPr>
              <a:r>
                <a:rPr lang="en-US" sz="3344" dirty="0">
                  <a:solidFill>
                    <a:srgbClr val="061798"/>
                  </a:solidFill>
                  <a:latin typeface="Helios"/>
                  <a:ea typeface="Helios"/>
                  <a:cs typeface="Helios"/>
                  <a:sym typeface="Helios"/>
                </a:rPr>
                <a:t>Year of establishment 2019</a:t>
              </a:r>
            </a:p>
            <a:p>
              <a:pPr marL="457200" indent="-457200" algn="l">
                <a:lnSpc>
                  <a:spcPts val="4682"/>
                </a:lnSpc>
                <a:buFont typeface="Arial" panose="020B0604020202020204" pitchFamily="34" charset="0"/>
                <a:buChar char="•"/>
              </a:pPr>
              <a:r>
                <a:rPr lang="en-US" sz="3344" dirty="0">
                  <a:solidFill>
                    <a:srgbClr val="061798"/>
                  </a:solidFill>
                  <a:latin typeface="Helios"/>
                  <a:ea typeface="Helios"/>
                  <a:cs typeface="Helios"/>
                  <a:sym typeface="Helios"/>
                </a:rPr>
                <a:t>1</a:t>
              </a:r>
              <a:r>
                <a:rPr lang="pl-PL" sz="3344" dirty="0">
                  <a:solidFill>
                    <a:srgbClr val="061798"/>
                  </a:solidFill>
                  <a:latin typeface="Helios"/>
                  <a:ea typeface="Helios"/>
                  <a:cs typeface="Helios"/>
                  <a:sym typeface="Helios"/>
                </a:rPr>
                <a:t>1</a:t>
              </a:r>
              <a:r>
                <a:rPr lang="en-US" sz="3344" dirty="0">
                  <a:solidFill>
                    <a:srgbClr val="061798"/>
                  </a:solidFill>
                  <a:latin typeface="Helios"/>
                  <a:ea typeface="Helios"/>
                  <a:cs typeface="Helios"/>
                  <a:sym typeface="Helios"/>
                </a:rPr>
                <a:t> Graduates</a:t>
              </a:r>
            </a:p>
            <a:p>
              <a:pPr marL="0" lvl="0" indent="0" algn="l">
                <a:lnSpc>
                  <a:spcPts val="4682"/>
                </a:lnSpc>
                <a:spcBef>
                  <a:spcPct val="0"/>
                </a:spcBef>
              </a:pPr>
              <a:endParaRPr lang="en-US" sz="3344" dirty="0">
                <a:solidFill>
                  <a:srgbClr val="061798"/>
                </a:solidFill>
                <a:latin typeface="Helios"/>
                <a:ea typeface="Helios"/>
                <a:cs typeface="Helios"/>
                <a:sym typeface="Helios"/>
              </a:endParaRPr>
            </a:p>
          </p:txBody>
        </p:sp>
      </p:grpSp>
      <p:grpSp>
        <p:nvGrpSpPr>
          <p:cNvPr id="14" name="Group 14"/>
          <p:cNvGrpSpPr/>
          <p:nvPr/>
        </p:nvGrpSpPr>
        <p:grpSpPr>
          <a:xfrm>
            <a:off x="171120" y="0"/>
            <a:ext cx="7812016" cy="1086187"/>
            <a:chOff x="0" y="0"/>
            <a:chExt cx="10416021" cy="1448249"/>
          </a:xfrm>
        </p:grpSpPr>
        <p:sp>
          <p:nvSpPr>
            <p:cNvPr id="15" name="Freeform 15"/>
            <p:cNvSpPr/>
            <p:nvPr/>
          </p:nvSpPr>
          <p:spPr>
            <a:xfrm>
              <a:off x="0" y="48355"/>
              <a:ext cx="4987841" cy="1136119"/>
            </a:xfrm>
            <a:custGeom>
              <a:avLst/>
              <a:gdLst/>
              <a:ahLst/>
              <a:cxnLst/>
              <a:rect l="l" t="t" r="r" b="b"/>
              <a:pathLst>
                <a:path w="4987841" h="1136119">
                  <a:moveTo>
                    <a:pt x="0" y="0"/>
                  </a:moveTo>
                  <a:lnTo>
                    <a:pt x="4987841" y="0"/>
                  </a:lnTo>
                  <a:lnTo>
                    <a:pt x="4987841" y="1136119"/>
                  </a:lnTo>
                  <a:lnTo>
                    <a:pt x="0" y="1136119"/>
                  </a:lnTo>
                  <a:lnTo>
                    <a:pt x="0" y="0"/>
                  </a:lnTo>
                  <a:close/>
                </a:path>
              </a:pathLst>
            </a:custGeom>
            <a:blipFill>
              <a:blip r:embed="rId4"/>
              <a:stretch>
                <a:fillRect/>
              </a:stretch>
            </a:blipFill>
          </p:spPr>
        </p:sp>
        <p:sp>
          <p:nvSpPr>
            <p:cNvPr id="16" name="Freeform 16"/>
            <p:cNvSpPr/>
            <p:nvPr/>
          </p:nvSpPr>
          <p:spPr>
            <a:xfrm>
              <a:off x="5046897" y="92453"/>
              <a:ext cx="4532174" cy="1263344"/>
            </a:xfrm>
            <a:custGeom>
              <a:avLst/>
              <a:gdLst/>
              <a:ahLst/>
              <a:cxnLst/>
              <a:rect l="l" t="t" r="r" b="b"/>
              <a:pathLst>
                <a:path w="4532174" h="1263344">
                  <a:moveTo>
                    <a:pt x="0" y="0"/>
                  </a:moveTo>
                  <a:lnTo>
                    <a:pt x="4532175" y="0"/>
                  </a:lnTo>
                  <a:lnTo>
                    <a:pt x="4532175" y="1263343"/>
                  </a:lnTo>
                  <a:lnTo>
                    <a:pt x="0" y="1263343"/>
                  </a:lnTo>
                  <a:lnTo>
                    <a:pt x="0" y="0"/>
                  </a:lnTo>
                  <a:close/>
                </a:path>
              </a:pathLst>
            </a:custGeom>
            <a:blipFill>
              <a:blip r:embed="rId5"/>
              <a:stretch>
                <a:fillRect/>
              </a:stretch>
            </a:blipFill>
          </p:spPr>
        </p:sp>
        <p:sp>
          <p:nvSpPr>
            <p:cNvPr id="17" name="Freeform 17"/>
            <p:cNvSpPr/>
            <p:nvPr/>
          </p:nvSpPr>
          <p:spPr>
            <a:xfrm>
              <a:off x="9419707" y="0"/>
              <a:ext cx="996313" cy="1448249"/>
            </a:xfrm>
            <a:custGeom>
              <a:avLst/>
              <a:gdLst/>
              <a:ahLst/>
              <a:cxnLst/>
              <a:rect l="l" t="t" r="r" b="b"/>
              <a:pathLst>
                <a:path w="996313" h="1448249">
                  <a:moveTo>
                    <a:pt x="0" y="0"/>
                  </a:moveTo>
                  <a:lnTo>
                    <a:pt x="996314" y="0"/>
                  </a:lnTo>
                  <a:lnTo>
                    <a:pt x="996314" y="1448249"/>
                  </a:lnTo>
                  <a:lnTo>
                    <a:pt x="0" y="1448249"/>
                  </a:lnTo>
                  <a:lnTo>
                    <a:pt x="0" y="0"/>
                  </a:lnTo>
                  <a:close/>
                </a:path>
              </a:pathLst>
            </a:custGeom>
            <a:blipFill>
              <a:blip r:embed="rId6"/>
              <a:stretch>
                <a:fillRect l="-50659" r="-43154"/>
              </a:stretch>
            </a:blipFill>
          </p:spPr>
        </p:sp>
      </p:grpSp>
      <p:pic>
        <p:nvPicPr>
          <p:cNvPr id="18" name="Picture 2" descr="Obraz zawierający tekst, zrzut ekranu, kwadrat, Czcionka&#10;&#10;Opis wygenerowany automatycznie">
            <a:extLst>
              <a:ext uri="{FF2B5EF4-FFF2-40B4-BE49-F238E27FC236}">
                <a16:creationId xmlns:a16="http://schemas.microsoft.com/office/drawing/2014/main" id="{F70FCA89-85B6-4CF0-8151-6D3A142F37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3289" y="5717637"/>
            <a:ext cx="3291760" cy="40863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98341" y="159043"/>
            <a:ext cx="13049553" cy="1139825"/>
          </a:xfrm>
          <a:prstGeom prst="rect">
            <a:avLst/>
          </a:prstGeom>
        </p:spPr>
        <p:txBody>
          <a:bodyPr lIns="0" tIns="0" rIns="0" bIns="0" rtlCol="0" anchor="t">
            <a:spAutoFit/>
          </a:bodyPr>
          <a:lstStyle/>
          <a:p>
            <a:pPr algn="ctr">
              <a:lnSpc>
                <a:spcPts val="9099"/>
              </a:lnSpc>
            </a:pPr>
            <a:r>
              <a:rPr lang="en-US" sz="6999" b="1">
                <a:solidFill>
                  <a:srgbClr val="2A2E3A"/>
                </a:solidFill>
                <a:latin typeface="Klein Bold"/>
                <a:ea typeface="Klein Bold"/>
                <a:cs typeface="Klein Bold"/>
                <a:sym typeface="Klein Bold"/>
              </a:rPr>
              <a:t>Our </a:t>
            </a:r>
            <a:r>
              <a:rPr lang="en-US" sz="6999" b="1">
                <a:solidFill>
                  <a:srgbClr val="718BAB"/>
                </a:solidFill>
                <a:latin typeface="Klein Bold"/>
                <a:ea typeface="Klein Bold"/>
                <a:cs typeface="Klein Bold"/>
                <a:sym typeface="Klein Bold"/>
              </a:rPr>
              <a:t>Activities</a:t>
            </a:r>
          </a:p>
        </p:txBody>
      </p:sp>
      <p:grpSp>
        <p:nvGrpSpPr>
          <p:cNvPr id="3" name="Group 3"/>
          <p:cNvGrpSpPr/>
          <p:nvPr/>
        </p:nvGrpSpPr>
        <p:grpSpPr>
          <a:xfrm>
            <a:off x="171120" y="0"/>
            <a:ext cx="7812016" cy="1086187"/>
            <a:chOff x="0" y="0"/>
            <a:chExt cx="10416021" cy="1448249"/>
          </a:xfrm>
        </p:grpSpPr>
        <p:sp>
          <p:nvSpPr>
            <p:cNvPr id="4" name="Freeform 4"/>
            <p:cNvSpPr/>
            <p:nvPr/>
          </p:nvSpPr>
          <p:spPr>
            <a:xfrm>
              <a:off x="0" y="48355"/>
              <a:ext cx="4987841" cy="1136119"/>
            </a:xfrm>
            <a:custGeom>
              <a:avLst/>
              <a:gdLst/>
              <a:ahLst/>
              <a:cxnLst/>
              <a:rect l="l" t="t" r="r" b="b"/>
              <a:pathLst>
                <a:path w="4987841" h="1136119">
                  <a:moveTo>
                    <a:pt x="0" y="0"/>
                  </a:moveTo>
                  <a:lnTo>
                    <a:pt x="4987841" y="0"/>
                  </a:lnTo>
                  <a:lnTo>
                    <a:pt x="4987841" y="1136119"/>
                  </a:lnTo>
                  <a:lnTo>
                    <a:pt x="0" y="1136119"/>
                  </a:lnTo>
                  <a:lnTo>
                    <a:pt x="0" y="0"/>
                  </a:lnTo>
                  <a:close/>
                </a:path>
              </a:pathLst>
            </a:custGeom>
            <a:blipFill>
              <a:blip r:embed="rId2"/>
              <a:stretch>
                <a:fillRect/>
              </a:stretch>
            </a:blipFill>
          </p:spPr>
        </p:sp>
        <p:sp>
          <p:nvSpPr>
            <p:cNvPr id="5" name="Freeform 5"/>
            <p:cNvSpPr/>
            <p:nvPr/>
          </p:nvSpPr>
          <p:spPr>
            <a:xfrm>
              <a:off x="5046897" y="92453"/>
              <a:ext cx="4532174" cy="1263344"/>
            </a:xfrm>
            <a:custGeom>
              <a:avLst/>
              <a:gdLst/>
              <a:ahLst/>
              <a:cxnLst/>
              <a:rect l="l" t="t" r="r" b="b"/>
              <a:pathLst>
                <a:path w="4532174" h="1263344">
                  <a:moveTo>
                    <a:pt x="0" y="0"/>
                  </a:moveTo>
                  <a:lnTo>
                    <a:pt x="4532175" y="0"/>
                  </a:lnTo>
                  <a:lnTo>
                    <a:pt x="4532175" y="1263343"/>
                  </a:lnTo>
                  <a:lnTo>
                    <a:pt x="0" y="1263343"/>
                  </a:lnTo>
                  <a:lnTo>
                    <a:pt x="0" y="0"/>
                  </a:lnTo>
                  <a:close/>
                </a:path>
              </a:pathLst>
            </a:custGeom>
            <a:blipFill>
              <a:blip r:embed="rId3"/>
              <a:stretch>
                <a:fillRect/>
              </a:stretch>
            </a:blipFill>
          </p:spPr>
        </p:sp>
        <p:sp>
          <p:nvSpPr>
            <p:cNvPr id="6" name="Freeform 6"/>
            <p:cNvSpPr/>
            <p:nvPr/>
          </p:nvSpPr>
          <p:spPr>
            <a:xfrm>
              <a:off x="9419707" y="0"/>
              <a:ext cx="996313" cy="1448249"/>
            </a:xfrm>
            <a:custGeom>
              <a:avLst/>
              <a:gdLst/>
              <a:ahLst/>
              <a:cxnLst/>
              <a:rect l="l" t="t" r="r" b="b"/>
              <a:pathLst>
                <a:path w="996313" h="1448249">
                  <a:moveTo>
                    <a:pt x="0" y="0"/>
                  </a:moveTo>
                  <a:lnTo>
                    <a:pt x="996314" y="0"/>
                  </a:lnTo>
                  <a:lnTo>
                    <a:pt x="996314" y="1448249"/>
                  </a:lnTo>
                  <a:lnTo>
                    <a:pt x="0" y="1448249"/>
                  </a:lnTo>
                  <a:lnTo>
                    <a:pt x="0" y="0"/>
                  </a:lnTo>
                  <a:close/>
                </a:path>
              </a:pathLst>
            </a:custGeom>
            <a:blipFill>
              <a:blip r:embed="rId4"/>
              <a:stretch>
                <a:fillRect l="-50659" r="-43154"/>
              </a:stretch>
            </a:blipFill>
          </p:spPr>
        </p:sp>
      </p:grpSp>
      <p:sp>
        <p:nvSpPr>
          <p:cNvPr id="7" name="Freeform 7"/>
          <p:cNvSpPr/>
          <p:nvPr/>
        </p:nvSpPr>
        <p:spPr>
          <a:xfrm>
            <a:off x="2514655" y="2976996"/>
            <a:ext cx="6629345" cy="6281304"/>
          </a:xfrm>
          <a:custGeom>
            <a:avLst/>
            <a:gdLst/>
            <a:ahLst/>
            <a:cxnLst/>
            <a:rect l="l" t="t" r="r" b="b"/>
            <a:pathLst>
              <a:path w="6629345" h="6281304">
                <a:moveTo>
                  <a:pt x="0" y="0"/>
                </a:moveTo>
                <a:lnTo>
                  <a:pt x="6629345" y="0"/>
                </a:lnTo>
                <a:lnTo>
                  <a:pt x="6629345" y="6281304"/>
                </a:lnTo>
                <a:lnTo>
                  <a:pt x="0" y="6281304"/>
                </a:lnTo>
                <a:lnTo>
                  <a:pt x="0" y="0"/>
                </a:lnTo>
                <a:close/>
              </a:path>
            </a:pathLst>
          </a:custGeom>
          <a:blipFill>
            <a:blip r:embed="rId5"/>
            <a:stretch>
              <a:fillRect/>
            </a:stretch>
          </a:blipFill>
        </p:spPr>
      </p:sp>
      <p:sp>
        <p:nvSpPr>
          <p:cNvPr id="8" name="Freeform 8"/>
          <p:cNvSpPr/>
          <p:nvPr/>
        </p:nvSpPr>
        <p:spPr>
          <a:xfrm>
            <a:off x="171120" y="1298868"/>
            <a:ext cx="4655405" cy="3844632"/>
          </a:xfrm>
          <a:custGeom>
            <a:avLst/>
            <a:gdLst/>
            <a:ahLst/>
            <a:cxnLst/>
            <a:rect l="l" t="t" r="r" b="b"/>
            <a:pathLst>
              <a:path w="4655405" h="3844632">
                <a:moveTo>
                  <a:pt x="0" y="0"/>
                </a:moveTo>
                <a:lnTo>
                  <a:pt x="4655404" y="0"/>
                </a:lnTo>
                <a:lnTo>
                  <a:pt x="4655404" y="3844632"/>
                </a:lnTo>
                <a:lnTo>
                  <a:pt x="0" y="3844632"/>
                </a:lnTo>
                <a:lnTo>
                  <a:pt x="0" y="0"/>
                </a:lnTo>
                <a:close/>
              </a:path>
            </a:pathLst>
          </a:custGeom>
          <a:blipFill>
            <a:blip r:embed="rId6"/>
            <a:stretch>
              <a:fillRect/>
            </a:stretch>
          </a:blipFill>
        </p:spPr>
      </p:sp>
      <p:sp>
        <p:nvSpPr>
          <p:cNvPr id="9" name="Freeform 9"/>
          <p:cNvSpPr/>
          <p:nvPr/>
        </p:nvSpPr>
        <p:spPr>
          <a:xfrm>
            <a:off x="10333473" y="4853223"/>
            <a:ext cx="7625379" cy="3297977"/>
          </a:xfrm>
          <a:custGeom>
            <a:avLst/>
            <a:gdLst/>
            <a:ahLst/>
            <a:cxnLst/>
            <a:rect l="l" t="t" r="r" b="b"/>
            <a:pathLst>
              <a:path w="7625379" h="3297977">
                <a:moveTo>
                  <a:pt x="0" y="0"/>
                </a:moveTo>
                <a:lnTo>
                  <a:pt x="7625379" y="0"/>
                </a:lnTo>
                <a:lnTo>
                  <a:pt x="7625379" y="3297977"/>
                </a:lnTo>
                <a:lnTo>
                  <a:pt x="0" y="3297977"/>
                </a:lnTo>
                <a:lnTo>
                  <a:pt x="0" y="0"/>
                </a:lnTo>
                <a:close/>
              </a:path>
            </a:pathLst>
          </a:custGeom>
          <a:blipFill>
            <a:blip r:embed="rId7"/>
            <a:stretch>
              <a:fillRect/>
            </a:stretch>
          </a:blipFill>
        </p:spPr>
      </p:sp>
      <p:sp>
        <p:nvSpPr>
          <p:cNvPr id="10" name="Freeform 10"/>
          <p:cNvSpPr/>
          <p:nvPr/>
        </p:nvSpPr>
        <p:spPr>
          <a:xfrm>
            <a:off x="9753600" y="1168876"/>
            <a:ext cx="5035806" cy="4038083"/>
          </a:xfrm>
          <a:custGeom>
            <a:avLst/>
            <a:gdLst/>
            <a:ahLst/>
            <a:cxnLst/>
            <a:rect l="l" t="t" r="r" b="b"/>
            <a:pathLst>
              <a:path w="5035806" h="4038083">
                <a:moveTo>
                  <a:pt x="0" y="0"/>
                </a:moveTo>
                <a:lnTo>
                  <a:pt x="5035806" y="0"/>
                </a:lnTo>
                <a:lnTo>
                  <a:pt x="5035806" y="4038083"/>
                </a:lnTo>
                <a:lnTo>
                  <a:pt x="0" y="4038083"/>
                </a:lnTo>
                <a:lnTo>
                  <a:pt x="0" y="0"/>
                </a:lnTo>
                <a:close/>
              </a:path>
            </a:pathLst>
          </a:custGeom>
          <a:blipFill>
            <a:blip r:embed="rId8"/>
            <a:stretch>
              <a:fillRect/>
            </a:stretch>
          </a:blipFill>
        </p:spPr>
      </p:sp>
      <p:sp>
        <p:nvSpPr>
          <p:cNvPr id="11" name="TextBox 11"/>
          <p:cNvSpPr txBox="1"/>
          <p:nvPr/>
        </p:nvSpPr>
        <p:spPr>
          <a:xfrm>
            <a:off x="10394999" y="8393589"/>
            <a:ext cx="7502327" cy="724535"/>
          </a:xfrm>
          <a:prstGeom prst="rect">
            <a:avLst/>
          </a:prstGeom>
        </p:spPr>
        <p:txBody>
          <a:bodyPr lIns="0" tIns="0" rIns="0" bIns="0" rtlCol="0" anchor="t">
            <a:spAutoFit/>
          </a:bodyPr>
          <a:lstStyle/>
          <a:p>
            <a:pPr algn="ctr">
              <a:lnSpc>
                <a:spcPts val="2859"/>
              </a:lnSpc>
              <a:spcBef>
                <a:spcPct val="0"/>
              </a:spcBef>
            </a:pPr>
            <a:r>
              <a:rPr lang="en-US" sz="2199" b="1">
                <a:solidFill>
                  <a:srgbClr val="000000"/>
                </a:solidFill>
                <a:latin typeface="Klein Bold"/>
                <a:ea typeface="Klein Bold"/>
                <a:cs typeface="Klein Bold"/>
                <a:sym typeface="Klein Bold"/>
              </a:rPr>
              <a:t>FUNDING: 1 985 410,00 PLN / approx. 460 000,00 EUR</a:t>
            </a:r>
          </a:p>
          <a:p>
            <a:pPr algn="ctr">
              <a:lnSpc>
                <a:spcPts val="2859"/>
              </a:lnSpc>
              <a:spcBef>
                <a:spcPct val="0"/>
              </a:spcBef>
            </a:pPr>
            <a:r>
              <a:rPr lang="en-US" sz="2199" b="1">
                <a:solidFill>
                  <a:srgbClr val="000000"/>
                </a:solidFill>
                <a:latin typeface="Klein Bold"/>
                <a:ea typeface="Klein Bold"/>
                <a:cs typeface="Klein Bold"/>
                <a:sym typeface="Klein Bold"/>
              </a:rPr>
              <a:t>IMPLEMENTATION PERIOD: 2024-01-01 – 2026-12-31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98341" y="159043"/>
            <a:ext cx="13049553" cy="1139825"/>
          </a:xfrm>
          <a:prstGeom prst="rect">
            <a:avLst/>
          </a:prstGeom>
        </p:spPr>
        <p:txBody>
          <a:bodyPr lIns="0" tIns="0" rIns="0" bIns="0" rtlCol="0" anchor="t">
            <a:spAutoFit/>
          </a:bodyPr>
          <a:lstStyle/>
          <a:p>
            <a:pPr algn="ctr">
              <a:lnSpc>
                <a:spcPts val="9099"/>
              </a:lnSpc>
            </a:pPr>
            <a:r>
              <a:rPr lang="en-US" sz="6999" b="1">
                <a:solidFill>
                  <a:srgbClr val="2A2E3A"/>
                </a:solidFill>
                <a:latin typeface="Klein Bold"/>
                <a:ea typeface="Klein Bold"/>
                <a:cs typeface="Klein Bold"/>
                <a:sym typeface="Klein Bold"/>
              </a:rPr>
              <a:t>Our </a:t>
            </a:r>
            <a:r>
              <a:rPr lang="en-US" sz="6999" b="1">
                <a:solidFill>
                  <a:srgbClr val="718BAB"/>
                </a:solidFill>
                <a:latin typeface="Klein Bold"/>
                <a:ea typeface="Klein Bold"/>
                <a:cs typeface="Klein Bold"/>
                <a:sym typeface="Klein Bold"/>
              </a:rPr>
              <a:t>Activities</a:t>
            </a:r>
          </a:p>
        </p:txBody>
      </p:sp>
      <p:sp>
        <p:nvSpPr>
          <p:cNvPr id="3" name="Freeform 3"/>
          <p:cNvSpPr/>
          <p:nvPr/>
        </p:nvSpPr>
        <p:spPr>
          <a:xfrm>
            <a:off x="2317641" y="4347874"/>
            <a:ext cx="6215729" cy="4910426"/>
          </a:xfrm>
          <a:custGeom>
            <a:avLst/>
            <a:gdLst/>
            <a:ahLst/>
            <a:cxnLst/>
            <a:rect l="l" t="t" r="r" b="b"/>
            <a:pathLst>
              <a:path w="6215729" h="4910426">
                <a:moveTo>
                  <a:pt x="0" y="0"/>
                </a:moveTo>
                <a:lnTo>
                  <a:pt x="6215730" y="0"/>
                </a:lnTo>
                <a:lnTo>
                  <a:pt x="6215730" y="4910426"/>
                </a:lnTo>
                <a:lnTo>
                  <a:pt x="0" y="4910426"/>
                </a:lnTo>
                <a:lnTo>
                  <a:pt x="0" y="0"/>
                </a:lnTo>
                <a:close/>
              </a:path>
            </a:pathLst>
          </a:custGeom>
          <a:blipFill>
            <a:blip r:embed="rId2"/>
            <a:stretch>
              <a:fillRect/>
            </a:stretch>
          </a:blipFill>
        </p:spPr>
      </p:sp>
      <p:grpSp>
        <p:nvGrpSpPr>
          <p:cNvPr id="4" name="Group 4"/>
          <p:cNvGrpSpPr/>
          <p:nvPr/>
        </p:nvGrpSpPr>
        <p:grpSpPr>
          <a:xfrm>
            <a:off x="0" y="1086187"/>
            <a:ext cx="4635283" cy="3802533"/>
            <a:chOff x="0" y="0"/>
            <a:chExt cx="990802" cy="812800"/>
          </a:xfrm>
        </p:grpSpPr>
        <p:sp>
          <p:nvSpPr>
            <p:cNvPr id="5" name="Freeform 5"/>
            <p:cNvSpPr/>
            <p:nvPr/>
          </p:nvSpPr>
          <p:spPr>
            <a:xfrm>
              <a:off x="31606" y="17738"/>
              <a:ext cx="927590" cy="777323"/>
            </a:xfrm>
            <a:custGeom>
              <a:avLst/>
              <a:gdLst/>
              <a:ahLst/>
              <a:cxnLst/>
              <a:rect l="l" t="t" r="r" b="b"/>
              <a:pathLst>
                <a:path w="927590" h="777323">
                  <a:moveTo>
                    <a:pt x="515447" y="24635"/>
                  </a:moveTo>
                  <a:lnTo>
                    <a:pt x="907544" y="346289"/>
                  </a:lnTo>
                  <a:cubicBezTo>
                    <a:pt x="920234" y="356699"/>
                    <a:pt x="927590" y="372249"/>
                    <a:pt x="927590" y="388662"/>
                  </a:cubicBezTo>
                  <a:cubicBezTo>
                    <a:pt x="927590" y="405075"/>
                    <a:pt x="920234" y="420625"/>
                    <a:pt x="907544" y="431035"/>
                  </a:cubicBezTo>
                  <a:lnTo>
                    <a:pt x="515447" y="752689"/>
                  </a:lnTo>
                  <a:cubicBezTo>
                    <a:pt x="485418" y="777324"/>
                    <a:pt x="442172" y="777324"/>
                    <a:pt x="412143" y="752689"/>
                  </a:cubicBezTo>
                  <a:lnTo>
                    <a:pt x="20046" y="431035"/>
                  </a:lnTo>
                  <a:cubicBezTo>
                    <a:pt x="7356" y="420625"/>
                    <a:pt x="0" y="405075"/>
                    <a:pt x="0" y="388662"/>
                  </a:cubicBezTo>
                  <a:cubicBezTo>
                    <a:pt x="0" y="372249"/>
                    <a:pt x="7356" y="356699"/>
                    <a:pt x="20046" y="346289"/>
                  </a:cubicBezTo>
                  <a:lnTo>
                    <a:pt x="412143" y="24635"/>
                  </a:lnTo>
                  <a:cubicBezTo>
                    <a:pt x="442172" y="0"/>
                    <a:pt x="485418" y="0"/>
                    <a:pt x="515447" y="24635"/>
                  </a:cubicBezTo>
                  <a:close/>
                </a:path>
              </a:pathLst>
            </a:custGeom>
            <a:solidFill>
              <a:srgbClr val="C0CFE1"/>
            </a:solidFill>
          </p:spPr>
        </p:sp>
        <p:sp>
          <p:nvSpPr>
            <p:cNvPr id="6" name="TextBox 6"/>
            <p:cNvSpPr txBox="1"/>
            <p:nvPr/>
          </p:nvSpPr>
          <p:spPr>
            <a:xfrm>
              <a:off x="170294" y="92075"/>
              <a:ext cx="650214" cy="581025"/>
            </a:xfrm>
            <a:prstGeom prst="rect">
              <a:avLst/>
            </a:prstGeom>
          </p:spPr>
          <p:txBody>
            <a:bodyPr lIns="50800" tIns="50800" rIns="50800" bIns="50800" rtlCol="0" anchor="ctr"/>
            <a:lstStyle/>
            <a:p>
              <a:pPr algn="ctr">
                <a:lnSpc>
                  <a:spcPts val="3359"/>
                </a:lnSpc>
              </a:pPr>
              <a:r>
                <a:rPr lang="en-US" sz="2399" b="1">
                  <a:solidFill>
                    <a:srgbClr val="FFFFFF"/>
                  </a:solidFill>
                  <a:latin typeface="Klein Bold"/>
                  <a:ea typeface="Klein Bold"/>
                  <a:cs typeface="Klein Bold"/>
                  <a:sym typeface="Klein Bold"/>
                </a:rPr>
                <a:t> </a:t>
              </a:r>
            </a:p>
          </p:txBody>
        </p:sp>
      </p:grpSp>
      <p:grpSp>
        <p:nvGrpSpPr>
          <p:cNvPr id="7" name="Group 7"/>
          <p:cNvGrpSpPr/>
          <p:nvPr/>
        </p:nvGrpSpPr>
        <p:grpSpPr>
          <a:xfrm>
            <a:off x="171120" y="1280052"/>
            <a:ext cx="4310478" cy="3608667"/>
            <a:chOff x="0" y="0"/>
            <a:chExt cx="1316032" cy="1101762"/>
          </a:xfrm>
        </p:grpSpPr>
        <p:sp>
          <p:nvSpPr>
            <p:cNvPr id="8" name="Freeform 8"/>
            <p:cNvSpPr/>
            <p:nvPr/>
          </p:nvSpPr>
          <p:spPr>
            <a:xfrm>
              <a:off x="33550" y="19431"/>
              <a:ext cx="1248932" cy="1062900"/>
            </a:xfrm>
            <a:custGeom>
              <a:avLst/>
              <a:gdLst/>
              <a:ahLst/>
              <a:cxnLst/>
              <a:rect l="l" t="t" r="r" b="b"/>
              <a:pathLst>
                <a:path w="1248932" h="1062900">
                  <a:moveTo>
                    <a:pt x="679553" y="26687"/>
                  </a:moveTo>
                  <a:lnTo>
                    <a:pt x="1227396" y="485333"/>
                  </a:lnTo>
                  <a:cubicBezTo>
                    <a:pt x="1241046" y="496760"/>
                    <a:pt x="1248932" y="513648"/>
                    <a:pt x="1248932" y="531450"/>
                  </a:cubicBezTo>
                  <a:cubicBezTo>
                    <a:pt x="1248932" y="549253"/>
                    <a:pt x="1241046" y="566140"/>
                    <a:pt x="1227396" y="577568"/>
                  </a:cubicBezTo>
                  <a:lnTo>
                    <a:pt x="679553" y="1036214"/>
                  </a:lnTo>
                  <a:cubicBezTo>
                    <a:pt x="647676" y="1062900"/>
                    <a:pt x="601256" y="1062900"/>
                    <a:pt x="569379" y="1036214"/>
                  </a:cubicBezTo>
                  <a:lnTo>
                    <a:pt x="21537" y="577568"/>
                  </a:lnTo>
                  <a:cubicBezTo>
                    <a:pt x="7886" y="566140"/>
                    <a:pt x="0" y="549253"/>
                    <a:pt x="0" y="531450"/>
                  </a:cubicBezTo>
                  <a:cubicBezTo>
                    <a:pt x="0" y="513648"/>
                    <a:pt x="7886" y="496760"/>
                    <a:pt x="21537" y="485333"/>
                  </a:cubicBezTo>
                  <a:lnTo>
                    <a:pt x="569379" y="26687"/>
                  </a:lnTo>
                  <a:cubicBezTo>
                    <a:pt x="601256" y="0"/>
                    <a:pt x="647676" y="0"/>
                    <a:pt x="679553" y="26687"/>
                  </a:cubicBezTo>
                  <a:close/>
                </a:path>
              </a:pathLst>
            </a:custGeom>
            <a:solidFill>
              <a:srgbClr val="153969"/>
            </a:solidFill>
          </p:spPr>
        </p:sp>
        <p:sp>
          <p:nvSpPr>
            <p:cNvPr id="9" name="TextBox 9"/>
            <p:cNvSpPr txBox="1"/>
            <p:nvPr/>
          </p:nvSpPr>
          <p:spPr>
            <a:xfrm>
              <a:off x="226193" y="132215"/>
              <a:ext cx="863646" cy="780182"/>
            </a:xfrm>
            <a:prstGeom prst="rect">
              <a:avLst/>
            </a:prstGeom>
          </p:spPr>
          <p:txBody>
            <a:bodyPr lIns="50800" tIns="50800" rIns="50800" bIns="50800" rtlCol="0" anchor="ctr"/>
            <a:lstStyle/>
            <a:p>
              <a:pPr algn="ctr">
                <a:lnSpc>
                  <a:spcPts val="3219"/>
                </a:lnSpc>
              </a:pPr>
              <a:r>
                <a:rPr lang="en-US" sz="2299" b="1">
                  <a:solidFill>
                    <a:srgbClr val="FFFFFF"/>
                  </a:solidFill>
                  <a:latin typeface="Klein Bold"/>
                  <a:ea typeface="Klein Bold"/>
                  <a:cs typeface="Klein Bold"/>
                  <a:sym typeface="Klein Bold"/>
                </a:rPr>
                <a:t>Visiting professors</a:t>
              </a:r>
            </a:p>
            <a:p>
              <a:pPr algn="ctr">
                <a:lnSpc>
                  <a:spcPts val="3219"/>
                </a:lnSpc>
              </a:pPr>
              <a:r>
                <a:rPr lang="en-US" sz="2299" b="1">
                  <a:solidFill>
                    <a:srgbClr val="FFFFFF"/>
                  </a:solidFill>
                  <a:latin typeface="Klein Bold"/>
                  <a:ea typeface="Klein Bold"/>
                  <a:cs typeface="Klein Bold"/>
                  <a:sym typeface="Klein Bold"/>
                </a:rPr>
                <a:t>from abroad </a:t>
              </a:r>
            </a:p>
            <a:p>
              <a:pPr algn="ctr">
                <a:lnSpc>
                  <a:spcPts val="3219"/>
                </a:lnSpc>
              </a:pPr>
              <a:endParaRPr lang="en-US" sz="2299" b="1">
                <a:solidFill>
                  <a:srgbClr val="FFFFFF"/>
                </a:solidFill>
                <a:latin typeface="Klein Bold"/>
                <a:ea typeface="Klein Bold"/>
                <a:cs typeface="Klein Bold"/>
                <a:sym typeface="Klein Bold"/>
              </a:endParaRPr>
            </a:p>
          </p:txBody>
        </p:sp>
      </p:grpSp>
      <p:sp>
        <p:nvSpPr>
          <p:cNvPr id="10" name="Freeform 10"/>
          <p:cNvSpPr/>
          <p:nvPr/>
        </p:nvSpPr>
        <p:spPr>
          <a:xfrm>
            <a:off x="10796203" y="4347874"/>
            <a:ext cx="7065361" cy="4910426"/>
          </a:xfrm>
          <a:custGeom>
            <a:avLst/>
            <a:gdLst/>
            <a:ahLst/>
            <a:cxnLst/>
            <a:rect l="l" t="t" r="r" b="b"/>
            <a:pathLst>
              <a:path w="7065361" h="4910426">
                <a:moveTo>
                  <a:pt x="0" y="0"/>
                </a:moveTo>
                <a:lnTo>
                  <a:pt x="7065361" y="0"/>
                </a:lnTo>
                <a:lnTo>
                  <a:pt x="7065361" y="4910426"/>
                </a:lnTo>
                <a:lnTo>
                  <a:pt x="0" y="4910426"/>
                </a:lnTo>
                <a:lnTo>
                  <a:pt x="0" y="0"/>
                </a:lnTo>
                <a:close/>
              </a:path>
            </a:pathLst>
          </a:custGeom>
          <a:blipFill>
            <a:blip r:embed="rId3"/>
            <a:stretch>
              <a:fillRect/>
            </a:stretch>
          </a:blipFill>
        </p:spPr>
      </p:sp>
      <p:grpSp>
        <p:nvGrpSpPr>
          <p:cNvPr id="11" name="Group 11"/>
          <p:cNvGrpSpPr/>
          <p:nvPr/>
        </p:nvGrpSpPr>
        <p:grpSpPr>
          <a:xfrm>
            <a:off x="8870362" y="1280052"/>
            <a:ext cx="4635283" cy="3802533"/>
            <a:chOff x="0" y="0"/>
            <a:chExt cx="990802" cy="812800"/>
          </a:xfrm>
        </p:grpSpPr>
        <p:sp>
          <p:nvSpPr>
            <p:cNvPr id="12" name="Freeform 12"/>
            <p:cNvSpPr/>
            <p:nvPr/>
          </p:nvSpPr>
          <p:spPr>
            <a:xfrm>
              <a:off x="31606" y="17738"/>
              <a:ext cx="927590" cy="777323"/>
            </a:xfrm>
            <a:custGeom>
              <a:avLst/>
              <a:gdLst/>
              <a:ahLst/>
              <a:cxnLst/>
              <a:rect l="l" t="t" r="r" b="b"/>
              <a:pathLst>
                <a:path w="927590" h="777323">
                  <a:moveTo>
                    <a:pt x="515447" y="24635"/>
                  </a:moveTo>
                  <a:lnTo>
                    <a:pt x="907544" y="346289"/>
                  </a:lnTo>
                  <a:cubicBezTo>
                    <a:pt x="920234" y="356699"/>
                    <a:pt x="927590" y="372249"/>
                    <a:pt x="927590" y="388662"/>
                  </a:cubicBezTo>
                  <a:cubicBezTo>
                    <a:pt x="927590" y="405075"/>
                    <a:pt x="920234" y="420625"/>
                    <a:pt x="907544" y="431035"/>
                  </a:cubicBezTo>
                  <a:lnTo>
                    <a:pt x="515447" y="752689"/>
                  </a:lnTo>
                  <a:cubicBezTo>
                    <a:pt x="485418" y="777324"/>
                    <a:pt x="442172" y="777324"/>
                    <a:pt x="412143" y="752689"/>
                  </a:cubicBezTo>
                  <a:lnTo>
                    <a:pt x="20046" y="431035"/>
                  </a:lnTo>
                  <a:cubicBezTo>
                    <a:pt x="7356" y="420625"/>
                    <a:pt x="0" y="405075"/>
                    <a:pt x="0" y="388662"/>
                  </a:cubicBezTo>
                  <a:cubicBezTo>
                    <a:pt x="0" y="372249"/>
                    <a:pt x="7356" y="356699"/>
                    <a:pt x="20046" y="346289"/>
                  </a:cubicBezTo>
                  <a:lnTo>
                    <a:pt x="412143" y="24635"/>
                  </a:lnTo>
                  <a:cubicBezTo>
                    <a:pt x="442172" y="0"/>
                    <a:pt x="485418" y="0"/>
                    <a:pt x="515447" y="24635"/>
                  </a:cubicBezTo>
                  <a:close/>
                </a:path>
              </a:pathLst>
            </a:custGeom>
            <a:solidFill>
              <a:srgbClr val="C0CFE1"/>
            </a:solidFill>
          </p:spPr>
        </p:sp>
        <p:sp>
          <p:nvSpPr>
            <p:cNvPr id="13" name="TextBox 13"/>
            <p:cNvSpPr txBox="1"/>
            <p:nvPr/>
          </p:nvSpPr>
          <p:spPr>
            <a:xfrm>
              <a:off x="170294" y="92075"/>
              <a:ext cx="650214" cy="581025"/>
            </a:xfrm>
            <a:prstGeom prst="rect">
              <a:avLst/>
            </a:prstGeom>
          </p:spPr>
          <p:txBody>
            <a:bodyPr lIns="50800" tIns="50800" rIns="50800" bIns="50800" rtlCol="0" anchor="ctr"/>
            <a:lstStyle/>
            <a:p>
              <a:pPr algn="ctr">
                <a:lnSpc>
                  <a:spcPts val="3359"/>
                </a:lnSpc>
              </a:pPr>
              <a:r>
                <a:rPr lang="en-US" sz="2399" b="1">
                  <a:solidFill>
                    <a:srgbClr val="FFFFFF"/>
                  </a:solidFill>
                  <a:latin typeface="Klein Bold"/>
                  <a:ea typeface="Klein Bold"/>
                  <a:cs typeface="Klein Bold"/>
                  <a:sym typeface="Klein Bold"/>
                </a:rPr>
                <a:t> </a:t>
              </a:r>
            </a:p>
          </p:txBody>
        </p:sp>
      </p:grpSp>
      <p:grpSp>
        <p:nvGrpSpPr>
          <p:cNvPr id="14" name="Group 14"/>
          <p:cNvGrpSpPr/>
          <p:nvPr/>
        </p:nvGrpSpPr>
        <p:grpSpPr>
          <a:xfrm>
            <a:off x="9330465" y="1394170"/>
            <a:ext cx="3779442" cy="3684263"/>
            <a:chOff x="32676" y="23336"/>
            <a:chExt cx="925451" cy="902145"/>
          </a:xfrm>
        </p:grpSpPr>
        <p:sp>
          <p:nvSpPr>
            <p:cNvPr id="15" name="Freeform 15"/>
            <p:cNvSpPr/>
            <p:nvPr/>
          </p:nvSpPr>
          <p:spPr>
            <a:xfrm>
              <a:off x="32676" y="23336"/>
              <a:ext cx="925451" cy="902145"/>
            </a:xfrm>
            <a:custGeom>
              <a:avLst/>
              <a:gdLst/>
              <a:ahLst/>
              <a:cxnLst/>
              <a:rect l="l" t="t" r="r" b="b"/>
              <a:pathLst>
                <a:path w="925451" h="902145">
                  <a:moveTo>
                    <a:pt x="518000" y="29597"/>
                  </a:moveTo>
                  <a:lnTo>
                    <a:pt x="902851" y="398139"/>
                  </a:lnTo>
                  <a:cubicBezTo>
                    <a:pt x="917287" y="411964"/>
                    <a:pt x="925451" y="431084"/>
                    <a:pt x="925451" y="451072"/>
                  </a:cubicBezTo>
                  <a:cubicBezTo>
                    <a:pt x="925451" y="471060"/>
                    <a:pt x="917287" y="490181"/>
                    <a:pt x="902851" y="504005"/>
                  </a:cubicBezTo>
                  <a:lnTo>
                    <a:pt x="518000" y="872547"/>
                  </a:lnTo>
                  <a:cubicBezTo>
                    <a:pt x="487093" y="902145"/>
                    <a:pt x="438357" y="902145"/>
                    <a:pt x="407450" y="872547"/>
                  </a:cubicBezTo>
                  <a:lnTo>
                    <a:pt x="22599" y="504005"/>
                  </a:lnTo>
                  <a:cubicBezTo>
                    <a:pt x="8163" y="490181"/>
                    <a:pt x="0" y="471060"/>
                    <a:pt x="0" y="451072"/>
                  </a:cubicBezTo>
                  <a:cubicBezTo>
                    <a:pt x="0" y="431084"/>
                    <a:pt x="8163" y="411964"/>
                    <a:pt x="22599" y="398139"/>
                  </a:cubicBezTo>
                  <a:lnTo>
                    <a:pt x="407450" y="29597"/>
                  </a:lnTo>
                  <a:cubicBezTo>
                    <a:pt x="438357" y="0"/>
                    <a:pt x="487093" y="0"/>
                    <a:pt x="518000" y="29597"/>
                  </a:cubicBezTo>
                  <a:close/>
                </a:path>
              </a:pathLst>
            </a:custGeom>
            <a:solidFill>
              <a:srgbClr val="153969"/>
            </a:solidFill>
          </p:spPr>
        </p:sp>
        <p:sp>
          <p:nvSpPr>
            <p:cNvPr id="16" name="TextBox 16"/>
            <p:cNvSpPr txBox="1"/>
            <p:nvPr/>
          </p:nvSpPr>
          <p:spPr>
            <a:xfrm>
              <a:off x="170294" y="156509"/>
              <a:ext cx="650214" cy="679811"/>
            </a:xfrm>
            <a:prstGeom prst="rect">
              <a:avLst/>
            </a:prstGeom>
          </p:spPr>
          <p:txBody>
            <a:bodyPr lIns="50800" tIns="50800" rIns="50800" bIns="50800" rtlCol="0" anchor="ctr"/>
            <a:lstStyle/>
            <a:p>
              <a:pPr algn="ctr">
                <a:lnSpc>
                  <a:spcPts val="3219"/>
                </a:lnSpc>
              </a:pPr>
              <a:r>
                <a:rPr lang="en-US" sz="2299" b="1" dirty="0">
                  <a:solidFill>
                    <a:srgbClr val="FFFFFF"/>
                  </a:solidFill>
                  <a:latin typeface="Klein Bold"/>
                  <a:ea typeface="Klein Bold"/>
                  <a:cs typeface="Klein Bold"/>
                  <a:sym typeface="Klein Bold"/>
                </a:rPr>
                <a:t>Long-term foreign mobilities </a:t>
              </a:r>
            </a:p>
            <a:p>
              <a:pPr algn="ctr">
                <a:lnSpc>
                  <a:spcPts val="3219"/>
                </a:lnSpc>
              </a:pPr>
              <a:r>
                <a:rPr lang="en-US" sz="2299" b="1" dirty="0">
                  <a:solidFill>
                    <a:srgbClr val="FFFFFF"/>
                  </a:solidFill>
                  <a:latin typeface="Klein Bold"/>
                  <a:ea typeface="Klein Bold"/>
                  <a:cs typeface="Klein Bold"/>
                  <a:sym typeface="Klein Bold"/>
                </a:rPr>
                <a:t>of PhD students</a:t>
              </a:r>
            </a:p>
            <a:p>
              <a:pPr algn="ctr">
                <a:lnSpc>
                  <a:spcPts val="3219"/>
                </a:lnSpc>
              </a:pPr>
              <a:endParaRPr lang="en-US" sz="2299" b="1" dirty="0">
                <a:solidFill>
                  <a:srgbClr val="FFFFFF"/>
                </a:solidFill>
                <a:latin typeface="Klein Bold"/>
                <a:ea typeface="Klein Bold"/>
                <a:cs typeface="Klein Bold"/>
                <a:sym typeface="Klein Bold"/>
              </a:endParaRPr>
            </a:p>
            <a:p>
              <a:pPr algn="ctr">
                <a:lnSpc>
                  <a:spcPts val="3219"/>
                </a:lnSpc>
              </a:pPr>
              <a:endParaRPr lang="en-US" sz="2299" b="1" dirty="0">
                <a:solidFill>
                  <a:srgbClr val="FFFFFF"/>
                </a:solidFill>
                <a:latin typeface="Klein Bold"/>
                <a:ea typeface="Klein Bold"/>
                <a:cs typeface="Klein Bold"/>
                <a:sym typeface="Klein Bold"/>
              </a:endParaRPr>
            </a:p>
          </p:txBody>
        </p:sp>
      </p:grpSp>
      <p:grpSp>
        <p:nvGrpSpPr>
          <p:cNvPr id="17" name="Group 17"/>
          <p:cNvGrpSpPr/>
          <p:nvPr/>
        </p:nvGrpSpPr>
        <p:grpSpPr>
          <a:xfrm>
            <a:off x="171120" y="0"/>
            <a:ext cx="7812016" cy="1086187"/>
            <a:chOff x="0" y="0"/>
            <a:chExt cx="10416021" cy="1448249"/>
          </a:xfrm>
        </p:grpSpPr>
        <p:sp>
          <p:nvSpPr>
            <p:cNvPr id="18" name="Freeform 18"/>
            <p:cNvSpPr/>
            <p:nvPr/>
          </p:nvSpPr>
          <p:spPr>
            <a:xfrm>
              <a:off x="0" y="48355"/>
              <a:ext cx="4987841" cy="1136119"/>
            </a:xfrm>
            <a:custGeom>
              <a:avLst/>
              <a:gdLst/>
              <a:ahLst/>
              <a:cxnLst/>
              <a:rect l="l" t="t" r="r" b="b"/>
              <a:pathLst>
                <a:path w="4987841" h="1136119">
                  <a:moveTo>
                    <a:pt x="0" y="0"/>
                  </a:moveTo>
                  <a:lnTo>
                    <a:pt x="4987841" y="0"/>
                  </a:lnTo>
                  <a:lnTo>
                    <a:pt x="4987841" y="1136119"/>
                  </a:lnTo>
                  <a:lnTo>
                    <a:pt x="0" y="1136119"/>
                  </a:lnTo>
                  <a:lnTo>
                    <a:pt x="0" y="0"/>
                  </a:lnTo>
                  <a:close/>
                </a:path>
              </a:pathLst>
            </a:custGeom>
            <a:blipFill>
              <a:blip r:embed="rId4"/>
              <a:stretch>
                <a:fillRect/>
              </a:stretch>
            </a:blipFill>
          </p:spPr>
        </p:sp>
        <p:sp>
          <p:nvSpPr>
            <p:cNvPr id="19" name="Freeform 19"/>
            <p:cNvSpPr/>
            <p:nvPr/>
          </p:nvSpPr>
          <p:spPr>
            <a:xfrm>
              <a:off x="5046897" y="92453"/>
              <a:ext cx="4532174" cy="1263344"/>
            </a:xfrm>
            <a:custGeom>
              <a:avLst/>
              <a:gdLst/>
              <a:ahLst/>
              <a:cxnLst/>
              <a:rect l="l" t="t" r="r" b="b"/>
              <a:pathLst>
                <a:path w="4532174" h="1263344">
                  <a:moveTo>
                    <a:pt x="0" y="0"/>
                  </a:moveTo>
                  <a:lnTo>
                    <a:pt x="4532175" y="0"/>
                  </a:lnTo>
                  <a:lnTo>
                    <a:pt x="4532175" y="1263343"/>
                  </a:lnTo>
                  <a:lnTo>
                    <a:pt x="0" y="1263343"/>
                  </a:lnTo>
                  <a:lnTo>
                    <a:pt x="0" y="0"/>
                  </a:lnTo>
                  <a:close/>
                </a:path>
              </a:pathLst>
            </a:custGeom>
            <a:blipFill>
              <a:blip r:embed="rId5"/>
              <a:stretch>
                <a:fillRect/>
              </a:stretch>
            </a:blipFill>
          </p:spPr>
        </p:sp>
        <p:sp>
          <p:nvSpPr>
            <p:cNvPr id="20" name="Freeform 20"/>
            <p:cNvSpPr/>
            <p:nvPr/>
          </p:nvSpPr>
          <p:spPr>
            <a:xfrm>
              <a:off x="9419707" y="0"/>
              <a:ext cx="996313" cy="1448249"/>
            </a:xfrm>
            <a:custGeom>
              <a:avLst/>
              <a:gdLst/>
              <a:ahLst/>
              <a:cxnLst/>
              <a:rect l="l" t="t" r="r" b="b"/>
              <a:pathLst>
                <a:path w="996313" h="1448249">
                  <a:moveTo>
                    <a:pt x="0" y="0"/>
                  </a:moveTo>
                  <a:lnTo>
                    <a:pt x="996314" y="0"/>
                  </a:lnTo>
                  <a:lnTo>
                    <a:pt x="996314" y="1448249"/>
                  </a:lnTo>
                  <a:lnTo>
                    <a:pt x="0" y="1448249"/>
                  </a:lnTo>
                  <a:lnTo>
                    <a:pt x="0" y="0"/>
                  </a:lnTo>
                  <a:close/>
                </a:path>
              </a:pathLst>
            </a:custGeom>
            <a:blipFill>
              <a:blip r:embed="rId6"/>
              <a:stretch>
                <a:fillRect l="-50659" r="-43154"/>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1025</Words>
  <Application>Microsoft Office PowerPoint</Application>
  <PresentationFormat>Niestandardowy</PresentationFormat>
  <Paragraphs>189</Paragraphs>
  <Slides>27</Slides>
  <Notes>1</Notes>
  <HiddenSlides>0</HiddenSlides>
  <MMClips>3</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27</vt:i4>
      </vt:variant>
    </vt:vector>
  </HeadingPairs>
  <TitlesOfParts>
    <vt:vector size="36" baseType="lpstr">
      <vt:lpstr>Helios Bold</vt:lpstr>
      <vt:lpstr>Klein</vt:lpstr>
      <vt:lpstr>Arial</vt:lpstr>
      <vt:lpstr>Calibri</vt:lpstr>
      <vt:lpstr>Times New Roman</vt:lpstr>
      <vt:lpstr>Exo</vt:lpstr>
      <vt:lpstr>Helios</vt:lpstr>
      <vt:lpstr>Klein Bold</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Profile Presentation</dc:title>
  <dc:creator>Piotr Wysocki</dc:creator>
  <cp:lastModifiedBy>Małgorzata Wysocka</cp:lastModifiedBy>
  <cp:revision>19</cp:revision>
  <dcterms:created xsi:type="dcterms:W3CDTF">2006-08-16T00:00:00Z</dcterms:created>
  <dcterms:modified xsi:type="dcterms:W3CDTF">2025-01-14T08:05:47Z</dcterms:modified>
  <dc:identifier>DAGXAQn8oGE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2669405</vt:lpwstr>
  </property>
  <property fmtid="{D5CDD505-2E9C-101B-9397-08002B2CF9AE}" name="NXPowerLiteSettings" pid="3">
    <vt:lpwstr>F7000400038000</vt:lpwstr>
  </property>
  <property fmtid="{D5CDD505-2E9C-101B-9397-08002B2CF9AE}" name="NXPowerLiteVersion" pid="4">
    <vt:lpwstr>S10.3.1</vt:lpwstr>
  </property>
</Properties>
</file>