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7" r:id="rId3"/>
    <p:sldId id="257" r:id="rId4"/>
    <p:sldId id="259" r:id="rId5"/>
    <p:sldId id="260" r:id="rId6"/>
    <p:sldId id="268" r:id="rId7"/>
    <p:sldId id="265" r:id="rId8"/>
    <p:sldId id="261" r:id="rId9"/>
    <p:sldId id="269" r:id="rId10"/>
    <p:sldId id="263" r:id="rId11"/>
    <p:sldId id="264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4A688156-7B91-44FA-80C6-7EBB269E38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901DA2C-0085-48F3-9C58-795DCABB9F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8180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2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21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31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369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291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554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04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1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87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64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18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41AF3-0017-44C0-AD0D-2E1B29316FC6}" type="datetimeFigureOut">
              <a:rPr lang="pl-PL" smtClean="0"/>
              <a:t>19.06.2023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71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272" y="4941168"/>
            <a:ext cx="982728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75252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pl-PL" sz="6200" b="1" dirty="0">
                <a:latin typeface="Cambria" panose="02040503050406030204" pitchFamily="18" charset="0"/>
                <a:ea typeface="Cambria" panose="02040503050406030204" pitchFamily="18" charset="0"/>
              </a:rPr>
              <a:t>Kierunek</a:t>
            </a:r>
            <a:endParaRPr lang="pl-PL" sz="6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sz="6200" b="1" dirty="0">
                <a:latin typeface="Cambria" panose="02040503050406030204" pitchFamily="18" charset="0"/>
                <a:ea typeface="Cambria" panose="02040503050406030204" pitchFamily="18" charset="0"/>
              </a:rPr>
              <a:t>………………………………………….. (20 pkt. )</a:t>
            </a:r>
            <a:endParaRPr lang="pl-PL" sz="6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sz="6200" b="1" dirty="0">
                <a:latin typeface="Cambria" panose="02040503050406030204" pitchFamily="18" charset="0"/>
                <a:ea typeface="Cambria" panose="02040503050406030204" pitchFamily="18" charset="0"/>
              </a:rPr>
              <a:t>Imię i Nazwisko (20 pkt)</a:t>
            </a:r>
            <a:endParaRPr lang="pl-PL" sz="6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sz="5500" b="1" dirty="0">
                <a:latin typeface="Cambria" panose="02040503050406030204" pitchFamily="18" charset="0"/>
                <a:ea typeface="Cambria" panose="02040503050406030204" pitchFamily="18" charset="0"/>
              </a:rPr>
              <a:t>Nr albumu    XXXXX  (18pkt</a:t>
            </a:r>
            <a:r>
              <a:rPr lang="pl-PL" sz="7500" b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pl-PL" sz="7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sz="72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Tytuł projektu inżynierskiego/licencjackiego w języku polskim </a:t>
            </a:r>
          </a:p>
          <a:p>
            <a:pPr marL="0" indent="0" algn="ctr">
              <a:buNone/>
            </a:pPr>
            <a:r>
              <a:rPr lang="pl-PL" sz="72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(18 pkt)</a:t>
            </a:r>
            <a:endParaRPr lang="pl-PL" sz="7200" dirty="0">
              <a:solidFill>
                <a:srgbClr val="0066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sz="55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Tytuł </a:t>
            </a:r>
            <a:r>
              <a:rPr lang="pl-PL" sz="60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projektu inżynierskiego/licencjackiego</a:t>
            </a:r>
            <a:r>
              <a:rPr lang="pl-PL" sz="55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w języku angielskim (12 pkt)</a:t>
            </a:r>
            <a:endParaRPr lang="pl-PL" sz="5500" dirty="0">
              <a:solidFill>
                <a:srgbClr val="0066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</a:p>
          <a:p>
            <a:pPr marL="0" indent="0" algn="ctr">
              <a:buNone/>
            </a:pPr>
            <a:endParaRPr lang="pl-PL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sz="4600" b="1" dirty="0">
                <a:latin typeface="Cambria" panose="02040503050406030204" pitchFamily="18" charset="0"/>
                <a:ea typeface="Cambria" panose="02040503050406030204" pitchFamily="18" charset="0"/>
              </a:rPr>
              <a:t>Projekt inżynierski/ licencjacki  wykonany (15 pkt)</a:t>
            </a:r>
            <a:endParaRPr lang="pl-PL" sz="4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sz="4600" b="1" dirty="0">
                <a:latin typeface="Cambria" panose="02040503050406030204" pitchFamily="18" charset="0"/>
                <a:ea typeface="Cambria" panose="02040503050406030204" pitchFamily="18" charset="0"/>
              </a:rPr>
              <a:t>w Instytucie/Katedrze …….. ………..</a:t>
            </a:r>
            <a:endParaRPr lang="pl-PL" sz="4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sz="4600" b="1" dirty="0">
                <a:latin typeface="Cambria" panose="02040503050406030204" pitchFamily="18" charset="0"/>
                <a:ea typeface="Cambria" panose="02040503050406030204" pitchFamily="18" charset="0"/>
              </a:rPr>
              <a:t>Opiekun seminarium dyplomowego …………… </a:t>
            </a:r>
            <a:endParaRPr lang="pl-PL" sz="4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pl-PL" sz="6200" b="1" dirty="0">
                <a:latin typeface="Cambria" panose="02040503050406030204" pitchFamily="18" charset="0"/>
                <a:ea typeface="Cambria" panose="02040503050406030204" pitchFamily="18" charset="0"/>
              </a:rPr>
              <a:t>Lublin 202… (20 pkt) </a:t>
            </a:r>
            <a:endParaRPr lang="pl-PL" sz="6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8" name="Picture 4" descr="https://up.lublin.pl/files/images/2019/2019-07-01/logo-wydz-srod-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6632"/>
            <a:ext cx="7200799" cy="147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651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Podsumowanie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91" y="4581127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40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Piśmiennictwo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1.      ……………</a:t>
            </a:r>
          </a:p>
          <a:p>
            <a:pPr marL="514350" indent="-514350">
              <a:buAutoNum type="arabicPeriod" startAt="2"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……………</a:t>
            </a:r>
          </a:p>
          <a:p>
            <a:pPr marL="514350" indent="-514350">
              <a:buAutoNum type="arabicPeriod" startAt="2"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…………..</a:t>
            </a:r>
          </a:p>
          <a:p>
            <a:pPr marL="514350" indent="-514350">
              <a:buAutoNum type="arabicPeriod" startAt="2"/>
            </a:pP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…………..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91" y="4581127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4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Uzasadnienie podjęcia tematu</a:t>
            </a:r>
            <a:br>
              <a:rPr lang="pl-PL" sz="24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1600" i="1" dirty="0">
                <a:latin typeface="+mn-lt"/>
                <a:ea typeface="Cambria" panose="02040503050406030204" pitchFamily="18" charset="0"/>
              </a:rPr>
              <a:t>(w oparciu o literaturę)</a:t>
            </a:r>
            <a:endParaRPr lang="pl-PL" sz="1600" b="1" dirty="0">
              <a:solidFill>
                <a:srgbClr val="006600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0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45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Cel projektu inżynierskiego/licencjackiego</a:t>
            </a:r>
            <a:br>
              <a:rPr lang="pl-PL" sz="24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4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(zagadnienia problemowego)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91" y="4581127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76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Materiał i metody </a:t>
            </a:r>
            <a:r>
              <a:rPr lang="pl-PL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lub</a:t>
            </a:r>
            <a:r>
              <a:rPr lang="pl-PL" sz="24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Założenia metodyczne projektu inżynierskiego/ licencjackiego </a:t>
            </a:r>
            <a:br>
              <a:rPr lang="pl-PL" sz="24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24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(zagadnienia problemowego)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91" y="4581127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97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Opis projektu inżynierskiego/zagadnienia problemowego</a:t>
            </a:r>
            <a:br>
              <a:rPr lang="pl-PL" sz="24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l-PL" sz="1600" i="1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pl-PL" sz="1600" i="1" dirty="0"/>
              <a:t>krótki opis przyjętego rozwiązania, analizy wyników (w formie tabel, rycin, schematów)</a:t>
            </a:r>
            <a:endParaRPr lang="pl-PL" sz="16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91" y="4581127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97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-5424"/>
            <a:ext cx="8198244" cy="506923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Przykładowy sposób opisu rycin</a:t>
            </a: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492003" y="2848009"/>
            <a:ext cx="1625101" cy="153124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l-PL" altLang="pl-PL" sz="12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Struktura </a:t>
            </a:r>
          </a:p>
          <a:p>
            <a:pPr algn="ctr" eaLnBrk="1" hangingPunct="1"/>
            <a:r>
              <a:rPr lang="pl-PL" altLang="pl-PL" sz="12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bakteriocenozy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63216" y="2271747"/>
            <a:ext cx="1484871" cy="536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l-PL" altLang="pl-PL" sz="12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Pierwotniaki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651004" y="2200309"/>
            <a:ext cx="1554986" cy="61283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l-PL" altLang="pl-PL" sz="12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Wrotki, zooplankton</a:t>
            </a:r>
          </a:p>
          <a:p>
            <a:pPr algn="ctr" eaLnBrk="1" hangingPunct="1"/>
            <a:r>
              <a:rPr lang="pl-PL" altLang="pl-PL" sz="12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skorupiakowy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971053" y="3208372"/>
            <a:ext cx="1696773" cy="99606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l-PL" altLang="pl-PL" sz="12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Temperatura wody,</a:t>
            </a:r>
          </a:p>
          <a:p>
            <a:pPr algn="ctr" eaLnBrk="1" hangingPunct="1"/>
            <a:r>
              <a:rPr lang="pl-PL" altLang="pl-PL" sz="12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Stężenie tlenu, pH, </a:t>
            </a:r>
          </a:p>
          <a:p>
            <a:pPr algn="ctr" eaLnBrk="1" hangingPunct="1"/>
            <a:r>
              <a:rPr lang="pl-PL" altLang="pl-PL" sz="12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Przewodnictwo</a:t>
            </a:r>
          </a:p>
          <a:p>
            <a:pPr algn="ctr" eaLnBrk="1" hangingPunct="1"/>
            <a:r>
              <a:rPr lang="pl-PL" altLang="pl-PL" sz="12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elektrolityczne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123578" y="4719671"/>
            <a:ext cx="1695215" cy="6128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l-PL" altLang="pl-PL" sz="12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Substraty organiczne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147766" y="4719671"/>
            <a:ext cx="1695215" cy="6128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l-PL" altLang="pl-PL" sz="12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Pierwiastki biogenne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724029" y="3352834"/>
            <a:ext cx="1554986" cy="61114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l-PL" altLang="pl-PL" sz="12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Wirusy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203078" y="5656297"/>
            <a:ext cx="2544381" cy="7647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l-PL" altLang="pl-PL" sz="12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„Bottom-up”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987824" y="1484784"/>
            <a:ext cx="2474601" cy="68880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pl-PL" altLang="pl-PL" sz="120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„Top-down”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3058616" y="4144996"/>
            <a:ext cx="565590" cy="5351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771278" y="3640172"/>
            <a:ext cx="63570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058617" y="2776572"/>
            <a:ext cx="495476" cy="3055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5147766" y="2848009"/>
            <a:ext cx="705820" cy="3832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 flipV="1">
            <a:off x="4931866" y="4144996"/>
            <a:ext cx="705820" cy="4592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V="1">
            <a:off x="2915741" y="5295934"/>
            <a:ext cx="0" cy="6904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6155828" y="5295934"/>
            <a:ext cx="0" cy="6904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2915742" y="5945222"/>
            <a:ext cx="282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5795466" y="5945222"/>
            <a:ext cx="3536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2555378" y="1695484"/>
            <a:ext cx="0" cy="612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6011366" y="1695484"/>
            <a:ext cx="0" cy="536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2555378" y="1695484"/>
            <a:ext cx="4238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H="1">
            <a:off x="5435102" y="1695484"/>
            <a:ext cx="5655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H="1">
            <a:off x="5147766" y="3640172"/>
            <a:ext cx="56559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4427984" y="1268760"/>
            <a:ext cx="0" cy="22960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4427984" y="1268760"/>
            <a:ext cx="381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8316416" y="1268760"/>
            <a:ext cx="0" cy="237313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flipH="1">
            <a:off x="7308352" y="3495709"/>
            <a:ext cx="98939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H="1">
            <a:off x="7308352" y="3711609"/>
            <a:ext cx="98939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8316416" y="3711609"/>
            <a:ext cx="0" cy="321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4427042" y="6737383"/>
            <a:ext cx="3888024" cy="42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4427041" y="6377022"/>
            <a:ext cx="0" cy="38323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 sz="12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591641" y="6972334"/>
            <a:ext cx="3340570" cy="29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pl-PL" altLang="pl-PL" sz="120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7" name="pole tekstowe 36"/>
          <p:cNvSpPr txBox="1"/>
          <p:nvPr/>
        </p:nvSpPr>
        <p:spPr>
          <a:xfrm>
            <a:off x="611560" y="47667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Rycina 1. </a:t>
            </a:r>
            <a:r>
              <a:rPr lang="pl-PL" altLang="pl-PL" sz="2000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Mechanizmy kontroli</a:t>
            </a:r>
            <a:r>
              <a:rPr lang="pl-PL" altLang="pl-PL" sz="2000" i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„bottom-up"</a:t>
            </a:r>
            <a:r>
              <a:rPr lang="pl-PL" altLang="pl-PL" sz="2000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i</a:t>
            </a:r>
            <a:r>
              <a:rPr lang="pl-PL" altLang="pl-PL" sz="2000" i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„top-down"</a:t>
            </a:r>
            <a:r>
              <a:rPr lang="pl-PL" altLang="pl-PL" sz="2000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w obrębie pętli mikrobiologicznej w naturalnych ekosystemach wodnych.</a:t>
            </a:r>
            <a:r>
              <a:rPr lang="pl-PL" sz="2000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1626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-34627"/>
            <a:ext cx="8229600" cy="1143000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Przykładowy sposób opisu rycin</a:t>
            </a:r>
            <a:endParaRPr lang="pl-PL" sz="24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644008" y="1412776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Opis tekstowy schematu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323528" y="1412776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>
                <a:latin typeface="Cambria" panose="02040503050406030204" pitchFamily="18" charset="0"/>
                <a:ea typeface="Cambria" panose="02040503050406030204" pitchFamily="18" charset="0"/>
              </a:rPr>
              <a:t>Schemat autorski, np.:</a:t>
            </a:r>
          </a:p>
          <a:p>
            <a:pPr marL="0" indent="0" algn="ctr">
              <a:buNone/>
            </a:pPr>
            <a:endParaRPr lang="pl-PL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91" y="4581127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ipsa 2"/>
          <p:cNvSpPr/>
          <p:nvPr/>
        </p:nvSpPr>
        <p:spPr>
          <a:xfrm>
            <a:off x="539552" y="2276872"/>
            <a:ext cx="165618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Tekst</a:t>
            </a:r>
          </a:p>
        </p:txBody>
      </p:sp>
      <p:sp>
        <p:nvSpPr>
          <p:cNvPr id="7" name="Elipsa 6"/>
          <p:cNvSpPr/>
          <p:nvPr/>
        </p:nvSpPr>
        <p:spPr>
          <a:xfrm>
            <a:off x="2555776" y="2276872"/>
            <a:ext cx="16561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Tekst</a:t>
            </a:r>
          </a:p>
        </p:txBody>
      </p:sp>
      <p:sp>
        <p:nvSpPr>
          <p:cNvPr id="8" name="Elipsa 7"/>
          <p:cNvSpPr/>
          <p:nvPr/>
        </p:nvSpPr>
        <p:spPr>
          <a:xfrm>
            <a:off x="611560" y="4005064"/>
            <a:ext cx="158417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Tekst</a:t>
            </a:r>
          </a:p>
        </p:txBody>
      </p:sp>
      <p:sp>
        <p:nvSpPr>
          <p:cNvPr id="9" name="Elipsa 8"/>
          <p:cNvSpPr/>
          <p:nvPr/>
        </p:nvSpPr>
        <p:spPr>
          <a:xfrm>
            <a:off x="2699792" y="4077072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Tekst</a:t>
            </a:r>
          </a:p>
        </p:txBody>
      </p:sp>
      <p:sp>
        <p:nvSpPr>
          <p:cNvPr id="10" name="Strzałka w prawo 9"/>
          <p:cNvSpPr/>
          <p:nvPr/>
        </p:nvSpPr>
        <p:spPr>
          <a:xfrm>
            <a:off x="2123728" y="2564904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>
            <a:off x="2123728" y="4437112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5" name="Łącznik prosty ze strzałką 14"/>
          <p:cNvCxnSpPr/>
          <p:nvPr/>
        </p:nvCxnSpPr>
        <p:spPr>
          <a:xfrm flipH="1">
            <a:off x="2123728" y="3212976"/>
            <a:ext cx="72008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2123728" y="3212976"/>
            <a:ext cx="72008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40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Przykładowy sposób opisu tabel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340768"/>
            <a:ext cx="8784976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>
                <a:solidFill>
                  <a:srgbClr val="002060"/>
                </a:solidFill>
              </a:rPr>
              <a:t>      </a:t>
            </a:r>
            <a:r>
              <a:rPr lang="pl-PL" sz="2000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Tabela 1. Struktura wielkości planktonu.</a:t>
            </a:r>
          </a:p>
          <a:p>
            <a:pPr marL="0" indent="0">
              <a:buNone/>
            </a:pPr>
            <a:endParaRPr lang="pl-PL" sz="2800" b="1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91" y="4581127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611560" y="5085184"/>
            <a:ext cx="3157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>
                <a:latin typeface="Cambria" panose="02040503050406030204" pitchFamily="18" charset="0"/>
                <a:ea typeface="Cambria" panose="02040503050406030204" pitchFamily="18" charset="0"/>
              </a:rPr>
              <a:t>Źródło: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Fenchel</a:t>
            </a:r>
            <a:r>
              <a:rPr 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 i in. (2018)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893468"/>
              </p:ext>
            </p:extLst>
          </p:nvPr>
        </p:nvGraphicFramePr>
        <p:xfrm>
          <a:off x="683568" y="2132856"/>
          <a:ext cx="7272807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0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Rozmiar organizmów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Frakcja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Organizmy należące do frakcji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0,2-2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µm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pikoplankton</a:t>
                      </a:r>
                      <a:endParaRPr lang="pl-PL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Heterotroficzne bakterie, </a:t>
                      </a:r>
                      <a:r>
                        <a:rPr lang="pl-PL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cyjanobakterie</a:t>
                      </a:r>
                      <a:endParaRPr lang="pl-PL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2-20 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µm</a:t>
                      </a:r>
                    </a:p>
                    <a:p>
                      <a:endParaRPr lang="pl-PL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nanoplankton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Heterotroficzne, autotroficzne i </a:t>
                      </a:r>
                      <a:r>
                        <a:rPr lang="pl-PL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miksotroficzne</a:t>
                      </a:r>
                      <a:r>
                        <a:rPr lang="pl-PL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wiciowce, orzęski, bruzdnice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20-200 </a:t>
                      </a:r>
                      <a:r>
                        <a:rPr lang="pl-PL" sz="16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µm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mikroplankton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Orzęski, bruzdnice, okrzemki, wiciowce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973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ANTARKTYDA 3\P12908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536832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E:\ANTARKTYDA 2\IMG_73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132856"/>
            <a:ext cx="284321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3635896" y="2924944"/>
            <a:ext cx="2736304" cy="838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pic>
        <p:nvPicPr>
          <p:cNvPr id="8" name="Picture 7" descr="http://t1.gstatic.com/images?q=tbn:ANd9GcTrnxOB893dRi06v5ABP9wtpZIlbIDYZ0stnEX20qHSIZqyCAq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65104"/>
            <a:ext cx="285750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ole tekstowe 7"/>
          <p:cNvSpPr txBox="1">
            <a:spLocks noChangeArrowheads="1"/>
          </p:cNvSpPr>
          <p:nvPr/>
        </p:nvSpPr>
        <p:spPr bwMode="auto">
          <a:xfrm>
            <a:off x="467544" y="6309320"/>
            <a:ext cx="17831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pl-PL" altLang="pl-PL" sz="2000" dirty="0">
                <a:latin typeface="Cambria" panose="02040503050406030204" pitchFamily="18" charset="0"/>
                <a:ea typeface="Cambria" panose="02040503050406030204" pitchFamily="18" charset="0"/>
              </a:rPr>
              <a:t>Fot. </a:t>
            </a:r>
            <a:r>
              <a:rPr lang="pl-PL" altLang="pl-PL" sz="2000" i="1" dirty="0">
                <a:latin typeface="Cambria" panose="02040503050406030204" pitchFamily="18" charset="0"/>
                <a:ea typeface="Cambria" panose="02040503050406030204" pitchFamily="18" charset="0"/>
              </a:rPr>
              <a:t>T. </a:t>
            </a:r>
            <a:r>
              <a:rPr lang="pl-PL" altLang="pl-PL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Mieczan</a:t>
            </a:r>
            <a:endParaRPr lang="pl-PL" altLang="pl-PL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Przykładowy sposób opisu zdjęć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467544" y="1412776"/>
            <a:ext cx="4793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l-PL" sz="2000" dirty="0">
                <a:solidFill>
                  <a:srgbClr val="0066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Fot. 1. Lokalizacja stanowisk badawczych.</a:t>
            </a:r>
            <a:endParaRPr lang="pl-PL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>
            <a:off x="1547664" y="2564904"/>
            <a:ext cx="4835624" cy="122413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4860032" y="4293096"/>
            <a:ext cx="1656184" cy="115212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7587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293</Words>
  <Application>Microsoft Office PowerPoint</Application>
  <PresentationFormat>Pokaz na ekranie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Motyw pakietu Office</vt:lpstr>
      <vt:lpstr>Prezentacja programu PowerPoint</vt:lpstr>
      <vt:lpstr>Uzasadnienie podjęcia tematu (w oparciu o literaturę)</vt:lpstr>
      <vt:lpstr>Cel projektu inżynierskiego/licencjackiego (zagadnienia problemowego)</vt:lpstr>
      <vt:lpstr>Materiał i metody lub Założenia metodyczne projektu inżynierskiego/ licencjackiego  (zagadnienia problemowego)</vt:lpstr>
      <vt:lpstr>Opis projektu inżynierskiego/zagadnienia problemowego (krótki opis przyjętego rozwiązania, analizy wyników (w formie tabel, rycin, schematów)</vt:lpstr>
      <vt:lpstr>Przykładowy sposób opisu rycin</vt:lpstr>
      <vt:lpstr>Przykładowy sposób opisu rycin</vt:lpstr>
      <vt:lpstr>Przykładowy sposób opisu tabel</vt:lpstr>
      <vt:lpstr>Przykładowy sposób opisu zdjęć</vt:lpstr>
      <vt:lpstr>Podsumowanie i wnioski</vt:lpstr>
      <vt:lpstr>Piśmiennictwo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UNIWERSYTET PRZYRODNICZY w LUBLINIE (28 pkt.) WYDZIAŁ NAUK O ZWIERZĘTACH I BIOGOSPODARKI</dc:title>
  <dc:creator>user</dc:creator>
  <cp:lastModifiedBy>Bozena.Denisow</cp:lastModifiedBy>
  <cp:revision>26</cp:revision>
  <dcterms:created xsi:type="dcterms:W3CDTF">2021-10-11T19:29:39Z</dcterms:created>
  <dcterms:modified xsi:type="dcterms:W3CDTF">2023-06-19T11:08:40Z</dcterms:modified>
</cp:coreProperties>
</file>