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57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70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61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C5DD2-C656-44F2-85C0-9EE4FCA6286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pl-PL"/>
        </a:p>
      </dgm:t>
    </dgm:pt>
    <dgm:pt modelId="{5145697D-4D01-42E2-BE72-3591A4C9431C}">
      <dgm:prSet phldrT="[Tekst]" phldr="1"/>
      <dgm:spPr/>
      <dgm:t>
        <a:bodyPr/>
        <a:lstStyle/>
        <a:p>
          <a:endParaRPr lang="pl-PL"/>
        </a:p>
      </dgm:t>
    </dgm:pt>
    <dgm:pt modelId="{F5C7ACEF-775F-4A60-9393-0F656C1D3D3B}" type="parTrans" cxnId="{5C4CAAAA-A828-4466-BEDF-D3DE0ADC13E5}">
      <dgm:prSet/>
      <dgm:spPr/>
      <dgm:t>
        <a:bodyPr/>
        <a:lstStyle/>
        <a:p>
          <a:endParaRPr lang="pl-PL"/>
        </a:p>
      </dgm:t>
    </dgm:pt>
    <dgm:pt modelId="{F056B285-13C4-4A64-9664-B9D7019C0835}" type="sibTrans" cxnId="{5C4CAAAA-A828-4466-BEDF-D3DE0ADC13E5}">
      <dgm:prSet/>
      <dgm:spPr/>
      <dgm:t>
        <a:bodyPr/>
        <a:lstStyle/>
        <a:p>
          <a:endParaRPr lang="pl-PL"/>
        </a:p>
      </dgm:t>
    </dgm:pt>
    <dgm:pt modelId="{81EE79B5-2540-4728-9672-00E7EE9F04ED}">
      <dgm:prSet phldrT="[Tekst]" phldr="1"/>
      <dgm:spPr/>
      <dgm:t>
        <a:bodyPr/>
        <a:lstStyle/>
        <a:p>
          <a:endParaRPr lang="pl-PL"/>
        </a:p>
      </dgm:t>
    </dgm:pt>
    <dgm:pt modelId="{C3506C3E-B1FB-4438-9BB0-C9061375749F}" type="parTrans" cxnId="{D3FB5647-66EF-4C9D-8866-8526618D31F8}">
      <dgm:prSet/>
      <dgm:spPr/>
      <dgm:t>
        <a:bodyPr/>
        <a:lstStyle/>
        <a:p>
          <a:endParaRPr lang="pl-PL"/>
        </a:p>
      </dgm:t>
    </dgm:pt>
    <dgm:pt modelId="{C18524B4-7ED3-4BAD-8EE1-5E6F3D0965BA}" type="sibTrans" cxnId="{D3FB5647-66EF-4C9D-8866-8526618D31F8}">
      <dgm:prSet/>
      <dgm:spPr/>
      <dgm:t>
        <a:bodyPr/>
        <a:lstStyle/>
        <a:p>
          <a:endParaRPr lang="pl-PL"/>
        </a:p>
      </dgm:t>
    </dgm:pt>
    <dgm:pt modelId="{1B00C086-F1E6-4DED-8E15-AEB52FC1DDBC}">
      <dgm:prSet phldrT="[Tekst]" phldr="1"/>
      <dgm:spPr/>
      <dgm:t>
        <a:bodyPr/>
        <a:lstStyle/>
        <a:p>
          <a:endParaRPr lang="pl-PL"/>
        </a:p>
      </dgm:t>
    </dgm:pt>
    <dgm:pt modelId="{6F13503E-5262-45A1-B2E1-390F5C712A53}" type="parTrans" cxnId="{7FEE6965-703D-477A-83BC-1C223E0E6B67}">
      <dgm:prSet/>
      <dgm:spPr/>
      <dgm:t>
        <a:bodyPr/>
        <a:lstStyle/>
        <a:p>
          <a:endParaRPr lang="pl-PL"/>
        </a:p>
      </dgm:t>
    </dgm:pt>
    <dgm:pt modelId="{73629C1F-3477-4EE7-9235-5EF7FD72D44D}" type="sibTrans" cxnId="{7FEE6965-703D-477A-83BC-1C223E0E6B67}">
      <dgm:prSet/>
      <dgm:spPr/>
      <dgm:t>
        <a:bodyPr/>
        <a:lstStyle/>
        <a:p>
          <a:endParaRPr lang="pl-PL"/>
        </a:p>
      </dgm:t>
    </dgm:pt>
    <dgm:pt modelId="{EB0E7E5C-EF51-4BCF-A427-61E78508A703}">
      <dgm:prSet phldrT="[Tekst]" phldr="1"/>
      <dgm:spPr/>
      <dgm:t>
        <a:bodyPr/>
        <a:lstStyle/>
        <a:p>
          <a:endParaRPr lang="pl-PL"/>
        </a:p>
      </dgm:t>
    </dgm:pt>
    <dgm:pt modelId="{CCF68E5C-37C9-4284-8865-C287EDCDFDFF}" type="parTrans" cxnId="{5A6B5E15-4AF2-4BFD-ABEB-3CA4923A2875}">
      <dgm:prSet/>
      <dgm:spPr/>
      <dgm:t>
        <a:bodyPr/>
        <a:lstStyle/>
        <a:p>
          <a:endParaRPr lang="pl-PL"/>
        </a:p>
      </dgm:t>
    </dgm:pt>
    <dgm:pt modelId="{85DF5B97-711F-4ECE-A460-4046135FF17E}" type="sibTrans" cxnId="{5A6B5E15-4AF2-4BFD-ABEB-3CA4923A2875}">
      <dgm:prSet/>
      <dgm:spPr/>
      <dgm:t>
        <a:bodyPr/>
        <a:lstStyle/>
        <a:p>
          <a:endParaRPr lang="pl-PL"/>
        </a:p>
      </dgm:t>
    </dgm:pt>
    <dgm:pt modelId="{011C9C37-1030-4057-918B-7152EDE2AA80}">
      <dgm:prSet phldrT="[Tekst]" phldr="1"/>
      <dgm:spPr/>
      <dgm:t>
        <a:bodyPr/>
        <a:lstStyle/>
        <a:p>
          <a:endParaRPr lang="pl-PL"/>
        </a:p>
      </dgm:t>
    </dgm:pt>
    <dgm:pt modelId="{25D46742-FD6F-424E-8DDF-7EA0C1665D93}" type="parTrans" cxnId="{365550A3-9A8C-42E6-B5BA-37848020B660}">
      <dgm:prSet/>
      <dgm:spPr/>
      <dgm:t>
        <a:bodyPr/>
        <a:lstStyle/>
        <a:p>
          <a:endParaRPr lang="pl-PL"/>
        </a:p>
      </dgm:t>
    </dgm:pt>
    <dgm:pt modelId="{AD2C19FF-D573-458A-827A-66975B15B643}" type="sibTrans" cxnId="{365550A3-9A8C-42E6-B5BA-37848020B660}">
      <dgm:prSet/>
      <dgm:spPr/>
      <dgm:t>
        <a:bodyPr/>
        <a:lstStyle/>
        <a:p>
          <a:endParaRPr lang="pl-PL"/>
        </a:p>
      </dgm:t>
    </dgm:pt>
    <dgm:pt modelId="{B21386FE-A486-4154-8C9C-E7AD6D6999A5}" type="pres">
      <dgm:prSet presAssocID="{004C5DD2-C656-44F2-85C0-9EE4FCA628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B1A9515-5451-4868-83B8-38D211E37703}" type="pres">
      <dgm:prSet presAssocID="{5145697D-4D01-42E2-BE72-3591A4C943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987AD8-C74F-468B-85D6-3D00971FE97F}" type="pres">
      <dgm:prSet presAssocID="{5145697D-4D01-42E2-BE72-3591A4C9431C}" presName="spNode" presStyleCnt="0"/>
      <dgm:spPr/>
    </dgm:pt>
    <dgm:pt modelId="{BB9EFAC4-BD0A-4A30-8441-56DABC3A87B8}" type="pres">
      <dgm:prSet presAssocID="{F056B285-13C4-4A64-9664-B9D7019C0835}" presName="sibTrans" presStyleLbl="sibTrans1D1" presStyleIdx="0" presStyleCnt="5"/>
      <dgm:spPr/>
      <dgm:t>
        <a:bodyPr/>
        <a:lstStyle/>
        <a:p>
          <a:endParaRPr lang="pl-PL"/>
        </a:p>
      </dgm:t>
    </dgm:pt>
    <dgm:pt modelId="{39550782-A943-4B49-9555-15B7A7454E26}" type="pres">
      <dgm:prSet presAssocID="{81EE79B5-2540-4728-9672-00E7EE9F04E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054666-040A-4E3B-97BC-D46001ADE231}" type="pres">
      <dgm:prSet presAssocID="{81EE79B5-2540-4728-9672-00E7EE9F04ED}" presName="spNode" presStyleCnt="0"/>
      <dgm:spPr/>
    </dgm:pt>
    <dgm:pt modelId="{046C8813-86C2-4CBA-A667-E926CCB324F9}" type="pres">
      <dgm:prSet presAssocID="{C18524B4-7ED3-4BAD-8EE1-5E6F3D0965BA}" presName="sibTrans" presStyleLbl="sibTrans1D1" presStyleIdx="1" presStyleCnt="5"/>
      <dgm:spPr/>
      <dgm:t>
        <a:bodyPr/>
        <a:lstStyle/>
        <a:p>
          <a:endParaRPr lang="pl-PL"/>
        </a:p>
      </dgm:t>
    </dgm:pt>
    <dgm:pt modelId="{FD25A7D1-206F-4C69-B5AB-0A93E45BF6DC}" type="pres">
      <dgm:prSet presAssocID="{1B00C086-F1E6-4DED-8E15-AEB52FC1DDBC}" presName="node" presStyleLbl="node1" presStyleIdx="2" presStyleCnt="5" custRadScaleRad="93028" custRadScaleInc="34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3626F4-766F-4B89-8E7B-DEB95EC120BA}" type="pres">
      <dgm:prSet presAssocID="{1B00C086-F1E6-4DED-8E15-AEB52FC1DDBC}" presName="spNode" presStyleCnt="0"/>
      <dgm:spPr/>
    </dgm:pt>
    <dgm:pt modelId="{2B9A14E8-7CA5-4F31-BF91-5091C2AB2659}" type="pres">
      <dgm:prSet presAssocID="{73629C1F-3477-4EE7-9235-5EF7FD72D44D}" presName="sibTrans" presStyleLbl="sibTrans1D1" presStyleIdx="2" presStyleCnt="5"/>
      <dgm:spPr/>
      <dgm:t>
        <a:bodyPr/>
        <a:lstStyle/>
        <a:p>
          <a:endParaRPr lang="pl-PL"/>
        </a:p>
      </dgm:t>
    </dgm:pt>
    <dgm:pt modelId="{046662F8-5C67-4BEF-8C14-C9D20C905E43}" type="pres">
      <dgm:prSet presAssocID="{EB0E7E5C-EF51-4BCF-A427-61E78508A70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423AFF-BE7A-4318-82E2-8214C60D744D}" type="pres">
      <dgm:prSet presAssocID="{EB0E7E5C-EF51-4BCF-A427-61E78508A703}" presName="spNode" presStyleCnt="0"/>
      <dgm:spPr/>
    </dgm:pt>
    <dgm:pt modelId="{DA6C9B00-C304-41EE-9E2C-9454BB2A399C}" type="pres">
      <dgm:prSet presAssocID="{85DF5B97-711F-4ECE-A460-4046135FF17E}" presName="sibTrans" presStyleLbl="sibTrans1D1" presStyleIdx="3" presStyleCnt="5"/>
      <dgm:spPr/>
      <dgm:t>
        <a:bodyPr/>
        <a:lstStyle/>
        <a:p>
          <a:endParaRPr lang="pl-PL"/>
        </a:p>
      </dgm:t>
    </dgm:pt>
    <dgm:pt modelId="{12AD60CB-0192-4B33-9DB1-DC4CDB89B0AC}" type="pres">
      <dgm:prSet presAssocID="{011C9C37-1030-4057-918B-7152EDE2AA8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A4358F-0FC7-40B1-8926-6E61FC91FDE5}" type="pres">
      <dgm:prSet presAssocID="{011C9C37-1030-4057-918B-7152EDE2AA80}" presName="spNode" presStyleCnt="0"/>
      <dgm:spPr/>
    </dgm:pt>
    <dgm:pt modelId="{296721E8-B30D-405A-A5C9-C0EA1EC1CCBA}" type="pres">
      <dgm:prSet presAssocID="{AD2C19FF-D573-458A-827A-66975B15B643}" presName="sibTrans" presStyleLbl="sibTrans1D1" presStyleIdx="4" presStyleCnt="5"/>
      <dgm:spPr/>
      <dgm:t>
        <a:bodyPr/>
        <a:lstStyle/>
        <a:p>
          <a:endParaRPr lang="pl-PL"/>
        </a:p>
      </dgm:t>
    </dgm:pt>
  </dgm:ptLst>
  <dgm:cxnLst>
    <dgm:cxn modelId="{5C4CAAAA-A828-4466-BEDF-D3DE0ADC13E5}" srcId="{004C5DD2-C656-44F2-85C0-9EE4FCA6286C}" destId="{5145697D-4D01-42E2-BE72-3591A4C9431C}" srcOrd="0" destOrd="0" parTransId="{F5C7ACEF-775F-4A60-9393-0F656C1D3D3B}" sibTransId="{F056B285-13C4-4A64-9664-B9D7019C0835}"/>
    <dgm:cxn modelId="{7F532BD5-2F43-44E7-98ED-80F0F6FC4208}" type="presOf" srcId="{73629C1F-3477-4EE7-9235-5EF7FD72D44D}" destId="{2B9A14E8-7CA5-4F31-BF91-5091C2AB2659}" srcOrd="0" destOrd="0" presId="urn:microsoft.com/office/officeart/2005/8/layout/cycle5"/>
    <dgm:cxn modelId="{4A00B491-FCFC-45DD-A502-254EB3E4048C}" type="presOf" srcId="{011C9C37-1030-4057-918B-7152EDE2AA80}" destId="{12AD60CB-0192-4B33-9DB1-DC4CDB89B0AC}" srcOrd="0" destOrd="0" presId="urn:microsoft.com/office/officeart/2005/8/layout/cycle5"/>
    <dgm:cxn modelId="{4D24453D-697A-43DA-A5D3-7C9F7CBD7D1A}" type="presOf" srcId="{1B00C086-F1E6-4DED-8E15-AEB52FC1DDBC}" destId="{FD25A7D1-206F-4C69-B5AB-0A93E45BF6DC}" srcOrd="0" destOrd="0" presId="urn:microsoft.com/office/officeart/2005/8/layout/cycle5"/>
    <dgm:cxn modelId="{5A6B5E15-4AF2-4BFD-ABEB-3CA4923A2875}" srcId="{004C5DD2-C656-44F2-85C0-9EE4FCA6286C}" destId="{EB0E7E5C-EF51-4BCF-A427-61E78508A703}" srcOrd="3" destOrd="0" parTransId="{CCF68E5C-37C9-4284-8865-C287EDCDFDFF}" sibTransId="{85DF5B97-711F-4ECE-A460-4046135FF17E}"/>
    <dgm:cxn modelId="{900B3DAB-02E8-494E-A377-8FA38E61F004}" type="presOf" srcId="{85DF5B97-711F-4ECE-A460-4046135FF17E}" destId="{DA6C9B00-C304-41EE-9E2C-9454BB2A399C}" srcOrd="0" destOrd="0" presId="urn:microsoft.com/office/officeart/2005/8/layout/cycle5"/>
    <dgm:cxn modelId="{5B448B18-2C2F-458B-8444-2C941DDCA777}" type="presOf" srcId="{AD2C19FF-D573-458A-827A-66975B15B643}" destId="{296721E8-B30D-405A-A5C9-C0EA1EC1CCBA}" srcOrd="0" destOrd="0" presId="urn:microsoft.com/office/officeart/2005/8/layout/cycle5"/>
    <dgm:cxn modelId="{1E426CAC-27C3-44FC-B767-C3B44427E5E6}" type="presOf" srcId="{C18524B4-7ED3-4BAD-8EE1-5E6F3D0965BA}" destId="{046C8813-86C2-4CBA-A667-E926CCB324F9}" srcOrd="0" destOrd="0" presId="urn:microsoft.com/office/officeart/2005/8/layout/cycle5"/>
    <dgm:cxn modelId="{AD97E3E1-8A23-4C71-9B7A-39CB716A431B}" type="presOf" srcId="{81EE79B5-2540-4728-9672-00E7EE9F04ED}" destId="{39550782-A943-4B49-9555-15B7A7454E26}" srcOrd="0" destOrd="0" presId="urn:microsoft.com/office/officeart/2005/8/layout/cycle5"/>
    <dgm:cxn modelId="{5C511B12-95F7-4A09-B73C-71CE7C51AE9B}" type="presOf" srcId="{5145697D-4D01-42E2-BE72-3591A4C9431C}" destId="{AB1A9515-5451-4868-83B8-38D211E37703}" srcOrd="0" destOrd="0" presId="urn:microsoft.com/office/officeart/2005/8/layout/cycle5"/>
    <dgm:cxn modelId="{46E16ED2-D601-4516-BBFD-30ADA2ADDE39}" type="presOf" srcId="{F056B285-13C4-4A64-9664-B9D7019C0835}" destId="{BB9EFAC4-BD0A-4A30-8441-56DABC3A87B8}" srcOrd="0" destOrd="0" presId="urn:microsoft.com/office/officeart/2005/8/layout/cycle5"/>
    <dgm:cxn modelId="{79D77A51-28CD-4B70-A74C-4B629B7B47BA}" type="presOf" srcId="{EB0E7E5C-EF51-4BCF-A427-61E78508A703}" destId="{046662F8-5C67-4BEF-8C14-C9D20C905E43}" srcOrd="0" destOrd="0" presId="urn:microsoft.com/office/officeart/2005/8/layout/cycle5"/>
    <dgm:cxn modelId="{D3FB5647-66EF-4C9D-8866-8526618D31F8}" srcId="{004C5DD2-C656-44F2-85C0-9EE4FCA6286C}" destId="{81EE79B5-2540-4728-9672-00E7EE9F04ED}" srcOrd="1" destOrd="0" parTransId="{C3506C3E-B1FB-4438-9BB0-C9061375749F}" sibTransId="{C18524B4-7ED3-4BAD-8EE1-5E6F3D0965BA}"/>
    <dgm:cxn modelId="{F48518AF-5CF3-4C01-94AD-65E96B1ACBF5}" type="presOf" srcId="{004C5DD2-C656-44F2-85C0-9EE4FCA6286C}" destId="{B21386FE-A486-4154-8C9C-E7AD6D6999A5}" srcOrd="0" destOrd="0" presId="urn:microsoft.com/office/officeart/2005/8/layout/cycle5"/>
    <dgm:cxn modelId="{365550A3-9A8C-42E6-B5BA-37848020B660}" srcId="{004C5DD2-C656-44F2-85C0-9EE4FCA6286C}" destId="{011C9C37-1030-4057-918B-7152EDE2AA80}" srcOrd="4" destOrd="0" parTransId="{25D46742-FD6F-424E-8DDF-7EA0C1665D93}" sibTransId="{AD2C19FF-D573-458A-827A-66975B15B643}"/>
    <dgm:cxn modelId="{7FEE6965-703D-477A-83BC-1C223E0E6B67}" srcId="{004C5DD2-C656-44F2-85C0-9EE4FCA6286C}" destId="{1B00C086-F1E6-4DED-8E15-AEB52FC1DDBC}" srcOrd="2" destOrd="0" parTransId="{6F13503E-5262-45A1-B2E1-390F5C712A53}" sibTransId="{73629C1F-3477-4EE7-9235-5EF7FD72D44D}"/>
    <dgm:cxn modelId="{C20DEB5C-F252-4589-BCCA-B6D54B1F268E}" type="presParOf" srcId="{B21386FE-A486-4154-8C9C-E7AD6D6999A5}" destId="{AB1A9515-5451-4868-83B8-38D211E37703}" srcOrd="0" destOrd="0" presId="urn:microsoft.com/office/officeart/2005/8/layout/cycle5"/>
    <dgm:cxn modelId="{3E6D968F-8351-4601-9FBE-1753C1DA7763}" type="presParOf" srcId="{B21386FE-A486-4154-8C9C-E7AD6D6999A5}" destId="{27987AD8-C74F-468B-85D6-3D00971FE97F}" srcOrd="1" destOrd="0" presId="urn:microsoft.com/office/officeart/2005/8/layout/cycle5"/>
    <dgm:cxn modelId="{B44AF3BE-C0C8-422B-9878-066AB913DB81}" type="presParOf" srcId="{B21386FE-A486-4154-8C9C-E7AD6D6999A5}" destId="{BB9EFAC4-BD0A-4A30-8441-56DABC3A87B8}" srcOrd="2" destOrd="0" presId="urn:microsoft.com/office/officeart/2005/8/layout/cycle5"/>
    <dgm:cxn modelId="{A8D41580-65E9-4954-8B63-7EFFD32068E1}" type="presParOf" srcId="{B21386FE-A486-4154-8C9C-E7AD6D6999A5}" destId="{39550782-A943-4B49-9555-15B7A7454E26}" srcOrd="3" destOrd="0" presId="urn:microsoft.com/office/officeart/2005/8/layout/cycle5"/>
    <dgm:cxn modelId="{AA76385A-07A0-4D75-897A-146CA65A0F81}" type="presParOf" srcId="{B21386FE-A486-4154-8C9C-E7AD6D6999A5}" destId="{41054666-040A-4E3B-97BC-D46001ADE231}" srcOrd="4" destOrd="0" presId="urn:microsoft.com/office/officeart/2005/8/layout/cycle5"/>
    <dgm:cxn modelId="{D5AD1F97-0303-415F-92FA-AF6B2D787373}" type="presParOf" srcId="{B21386FE-A486-4154-8C9C-E7AD6D6999A5}" destId="{046C8813-86C2-4CBA-A667-E926CCB324F9}" srcOrd="5" destOrd="0" presId="urn:microsoft.com/office/officeart/2005/8/layout/cycle5"/>
    <dgm:cxn modelId="{A501FA7F-02EE-48A6-9436-7F09870216B8}" type="presParOf" srcId="{B21386FE-A486-4154-8C9C-E7AD6D6999A5}" destId="{FD25A7D1-206F-4C69-B5AB-0A93E45BF6DC}" srcOrd="6" destOrd="0" presId="urn:microsoft.com/office/officeart/2005/8/layout/cycle5"/>
    <dgm:cxn modelId="{C9570419-F4C4-48F9-9B40-85039D8281B7}" type="presParOf" srcId="{B21386FE-A486-4154-8C9C-E7AD6D6999A5}" destId="{E33626F4-766F-4B89-8E7B-DEB95EC120BA}" srcOrd="7" destOrd="0" presId="urn:microsoft.com/office/officeart/2005/8/layout/cycle5"/>
    <dgm:cxn modelId="{2AC4FAEB-8662-41B3-8C94-1D4687DBFE68}" type="presParOf" srcId="{B21386FE-A486-4154-8C9C-E7AD6D6999A5}" destId="{2B9A14E8-7CA5-4F31-BF91-5091C2AB2659}" srcOrd="8" destOrd="0" presId="urn:microsoft.com/office/officeart/2005/8/layout/cycle5"/>
    <dgm:cxn modelId="{FC053203-51A4-4303-BD49-DABCCB82C58D}" type="presParOf" srcId="{B21386FE-A486-4154-8C9C-E7AD6D6999A5}" destId="{046662F8-5C67-4BEF-8C14-C9D20C905E43}" srcOrd="9" destOrd="0" presId="urn:microsoft.com/office/officeart/2005/8/layout/cycle5"/>
    <dgm:cxn modelId="{B777DB9D-2BC1-4CD7-90B6-5AD7B4236735}" type="presParOf" srcId="{B21386FE-A486-4154-8C9C-E7AD6D6999A5}" destId="{26423AFF-BE7A-4318-82E2-8214C60D744D}" srcOrd="10" destOrd="0" presId="urn:microsoft.com/office/officeart/2005/8/layout/cycle5"/>
    <dgm:cxn modelId="{7898598F-A38B-472D-89E2-F9E3B606BCB7}" type="presParOf" srcId="{B21386FE-A486-4154-8C9C-E7AD6D6999A5}" destId="{DA6C9B00-C304-41EE-9E2C-9454BB2A399C}" srcOrd="11" destOrd="0" presId="urn:microsoft.com/office/officeart/2005/8/layout/cycle5"/>
    <dgm:cxn modelId="{D0873A73-ADD9-4637-8428-39C09991366D}" type="presParOf" srcId="{B21386FE-A486-4154-8C9C-E7AD6D6999A5}" destId="{12AD60CB-0192-4B33-9DB1-DC4CDB89B0AC}" srcOrd="12" destOrd="0" presId="urn:microsoft.com/office/officeart/2005/8/layout/cycle5"/>
    <dgm:cxn modelId="{B16E8839-FEC1-4546-90EC-90F2CB9E11B9}" type="presParOf" srcId="{B21386FE-A486-4154-8C9C-E7AD6D6999A5}" destId="{58A4358F-0FC7-40B1-8926-6E61FC91FDE5}" srcOrd="13" destOrd="0" presId="urn:microsoft.com/office/officeart/2005/8/layout/cycle5"/>
    <dgm:cxn modelId="{63E341AE-3AA2-49C9-8AB8-4956BB53A7CE}" type="presParOf" srcId="{B21386FE-A486-4154-8C9C-E7AD6D6999A5}" destId="{296721E8-B30D-405A-A5C9-C0EA1EC1CCB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A9515-5451-4868-83B8-38D211E37703}">
      <dsp:nvSpPr>
        <dsp:cNvPr id="0" name=""/>
        <dsp:cNvSpPr/>
      </dsp:nvSpPr>
      <dsp:spPr>
        <a:xfrm>
          <a:off x="1332851" y="109028"/>
          <a:ext cx="1078713" cy="701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1367079" y="143256"/>
        <a:ext cx="1010257" cy="632707"/>
      </dsp:txXfrm>
    </dsp:sp>
    <dsp:sp modelId="{BB9EFAC4-BD0A-4A30-8441-56DABC3A87B8}">
      <dsp:nvSpPr>
        <dsp:cNvPr id="0" name=""/>
        <dsp:cNvSpPr/>
      </dsp:nvSpPr>
      <dsp:spPr>
        <a:xfrm>
          <a:off x="472111" y="459610"/>
          <a:ext cx="2800193" cy="2800193"/>
        </a:xfrm>
        <a:custGeom>
          <a:avLst/>
          <a:gdLst/>
          <a:ahLst/>
          <a:cxnLst/>
          <a:rect l="0" t="0" r="0" b="0"/>
          <a:pathLst>
            <a:path>
              <a:moveTo>
                <a:pt x="2083780" y="178275"/>
              </a:moveTo>
              <a:arcTo wR="1400096" hR="1400096" stAng="17953781" swAng="12109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50782-A943-4B49-9555-15B7A7454E26}">
      <dsp:nvSpPr>
        <dsp:cNvPr id="0" name=""/>
        <dsp:cNvSpPr/>
      </dsp:nvSpPr>
      <dsp:spPr>
        <a:xfrm>
          <a:off x="2664422" y="1076471"/>
          <a:ext cx="1078713" cy="701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2698650" y="1110699"/>
        <a:ext cx="1010257" cy="632707"/>
      </dsp:txXfrm>
    </dsp:sp>
    <dsp:sp modelId="{046C8813-86C2-4CBA-A667-E926CCB324F9}">
      <dsp:nvSpPr>
        <dsp:cNvPr id="0" name=""/>
        <dsp:cNvSpPr/>
      </dsp:nvSpPr>
      <dsp:spPr>
        <a:xfrm>
          <a:off x="472201" y="293947"/>
          <a:ext cx="2800193" cy="2800193"/>
        </a:xfrm>
        <a:custGeom>
          <a:avLst/>
          <a:gdLst/>
          <a:ahLst/>
          <a:cxnLst/>
          <a:rect l="0" t="0" r="0" b="0"/>
          <a:pathLst>
            <a:path>
              <a:moveTo>
                <a:pt x="2777147" y="1653078"/>
              </a:moveTo>
              <a:arcTo wR="1400096" hR="1400096" stAng="624594" swAng="129158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5A7D1-206F-4C69-B5AB-0A93E45BF6DC}">
      <dsp:nvSpPr>
        <dsp:cNvPr id="0" name=""/>
        <dsp:cNvSpPr/>
      </dsp:nvSpPr>
      <dsp:spPr>
        <a:xfrm>
          <a:off x="2083279" y="2573697"/>
          <a:ext cx="1078713" cy="701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2117507" y="2607925"/>
        <a:ext cx="1010257" cy="632707"/>
      </dsp:txXfrm>
    </dsp:sp>
    <dsp:sp modelId="{2B9A14E8-7CA5-4F31-BF91-5091C2AB2659}">
      <dsp:nvSpPr>
        <dsp:cNvPr id="0" name=""/>
        <dsp:cNvSpPr/>
      </dsp:nvSpPr>
      <dsp:spPr>
        <a:xfrm>
          <a:off x="200432" y="430637"/>
          <a:ext cx="2800193" cy="2800193"/>
        </a:xfrm>
        <a:custGeom>
          <a:avLst/>
          <a:gdLst/>
          <a:ahLst/>
          <a:cxnLst/>
          <a:rect l="0" t="0" r="0" b="0"/>
          <a:pathLst>
            <a:path>
              <a:moveTo>
                <a:pt x="1787433" y="2745548"/>
              </a:moveTo>
              <a:arcTo wR="1400096" hR="1400096" stAng="4436378" swAng="7463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662F8-5C67-4BEF-8C14-C9D20C905E43}">
      <dsp:nvSpPr>
        <dsp:cNvPr id="0" name=""/>
        <dsp:cNvSpPr/>
      </dsp:nvSpPr>
      <dsp:spPr>
        <a:xfrm>
          <a:off x="509895" y="2641826"/>
          <a:ext cx="1078713" cy="701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544123" y="2676054"/>
        <a:ext cx="1010257" cy="632707"/>
      </dsp:txXfrm>
    </dsp:sp>
    <dsp:sp modelId="{DA6C9B00-C304-41EE-9E2C-9454BB2A399C}">
      <dsp:nvSpPr>
        <dsp:cNvPr id="0" name=""/>
        <dsp:cNvSpPr/>
      </dsp:nvSpPr>
      <dsp:spPr>
        <a:xfrm>
          <a:off x="472111" y="459610"/>
          <a:ext cx="2800193" cy="2800193"/>
        </a:xfrm>
        <a:custGeom>
          <a:avLst/>
          <a:gdLst/>
          <a:ahLst/>
          <a:cxnLst/>
          <a:rect l="0" t="0" r="0" b="0"/>
          <a:pathLst>
            <a:path>
              <a:moveTo>
                <a:pt x="148494" y="2027601"/>
              </a:moveTo>
              <a:arcTo wR="1400096" hR="1400096" stAng="9202356" swAng="13593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D60CB-0192-4B33-9DB1-DC4CDB89B0AC}">
      <dsp:nvSpPr>
        <dsp:cNvPr id="0" name=""/>
        <dsp:cNvSpPr/>
      </dsp:nvSpPr>
      <dsp:spPr>
        <a:xfrm>
          <a:off x="1280" y="1076471"/>
          <a:ext cx="1078713" cy="7011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35508" y="1110699"/>
        <a:ext cx="1010257" cy="632707"/>
      </dsp:txXfrm>
    </dsp:sp>
    <dsp:sp modelId="{296721E8-B30D-405A-A5C9-C0EA1EC1CCBA}">
      <dsp:nvSpPr>
        <dsp:cNvPr id="0" name=""/>
        <dsp:cNvSpPr/>
      </dsp:nvSpPr>
      <dsp:spPr>
        <a:xfrm>
          <a:off x="472111" y="459610"/>
          <a:ext cx="2800193" cy="2800193"/>
        </a:xfrm>
        <a:custGeom>
          <a:avLst/>
          <a:gdLst/>
          <a:ahLst/>
          <a:cxnLst/>
          <a:rect l="0" t="0" r="0" b="0"/>
          <a:pathLst>
            <a:path>
              <a:moveTo>
                <a:pt x="336839" y="489188"/>
              </a:moveTo>
              <a:arcTo wR="1400096" hR="1400096" stAng="13235229" swAng="12109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2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1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31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369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91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554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04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1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87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4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8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1AF3-0017-44C0-AD0D-2E1B29316FC6}" type="datetimeFigureOut">
              <a:rPr lang="pl-PL" smtClean="0"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3D1B-0B23-46AD-A22E-B56FFE8D36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71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272" y="4941168"/>
            <a:ext cx="982728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313184" y="1844824"/>
            <a:ext cx="8229600" cy="453650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pl-PL" sz="6200" b="1" dirty="0"/>
              <a:t>Kierunek</a:t>
            </a:r>
            <a:endParaRPr lang="pl-PL" sz="6200" dirty="0"/>
          </a:p>
          <a:p>
            <a:pPr marL="0" indent="0" algn="ctr">
              <a:buNone/>
            </a:pPr>
            <a:r>
              <a:rPr lang="pl-PL" sz="6200" b="1" dirty="0"/>
              <a:t>………………………………………….. (20 pkt. )</a:t>
            </a:r>
            <a:endParaRPr lang="pl-PL" sz="6200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6200" b="1" dirty="0">
                <a:solidFill>
                  <a:srgbClr val="002060"/>
                </a:solidFill>
              </a:rPr>
              <a:t>Imię i Nazwisko (20 pkt)</a:t>
            </a:r>
            <a:endParaRPr lang="pl-PL" sz="6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sz="5500" b="1" dirty="0">
                <a:solidFill>
                  <a:srgbClr val="002060"/>
                </a:solidFill>
              </a:rPr>
              <a:t>Nr albumu    XXXXX  (18pkt</a:t>
            </a:r>
            <a:r>
              <a:rPr lang="pl-PL" sz="7500" b="1" dirty="0">
                <a:solidFill>
                  <a:srgbClr val="002060"/>
                </a:solidFill>
              </a:rPr>
              <a:t>)</a:t>
            </a:r>
            <a:endParaRPr lang="pl-PL" sz="75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6200" b="1" dirty="0">
                <a:solidFill>
                  <a:srgbClr val="006600"/>
                </a:solidFill>
              </a:rPr>
              <a:t>Tytuł projektu inżynierskiego/licencjackiego w języku polskim (20 pkt)</a:t>
            </a:r>
            <a:endParaRPr lang="pl-PL" sz="6200" dirty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pl-PL" sz="5500" b="1" dirty="0">
                <a:solidFill>
                  <a:srgbClr val="006600"/>
                </a:solidFill>
              </a:rPr>
              <a:t>Tytuł </a:t>
            </a:r>
            <a:r>
              <a:rPr lang="pl-PL" sz="6000" b="1" dirty="0">
                <a:solidFill>
                  <a:srgbClr val="006600"/>
                </a:solidFill>
              </a:rPr>
              <a:t>projektu inżynierskiego/licencjackiego</a:t>
            </a:r>
            <a:r>
              <a:rPr lang="pl-PL" sz="5500" b="1" dirty="0">
                <a:solidFill>
                  <a:srgbClr val="006600"/>
                </a:solidFill>
              </a:rPr>
              <a:t>  w języku angielskim (12 pkt)</a:t>
            </a:r>
            <a:endParaRPr lang="pl-PL" sz="5500" dirty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4600" b="1" dirty="0"/>
              <a:t>Projekt inżynierski/ licencjacki (15 pkt)</a:t>
            </a:r>
            <a:endParaRPr lang="pl-PL" sz="4600" dirty="0"/>
          </a:p>
          <a:p>
            <a:pPr marL="0" indent="0" algn="ctr">
              <a:buNone/>
            </a:pPr>
            <a:r>
              <a:rPr lang="pl-PL" sz="4600" b="1" dirty="0"/>
              <a:t>Opiekun seminarium dyplomowego …………… </a:t>
            </a:r>
            <a:endParaRPr lang="pl-PL" sz="4600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6200" b="1" dirty="0"/>
              <a:t>Lublin 202… (20 pkt) </a:t>
            </a:r>
            <a:endParaRPr lang="pl-PL" sz="6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20417"/>
            <a:ext cx="7560840" cy="168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56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</a:rPr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601286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</a:rPr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i="1" dirty="0" smtClean="0"/>
              <a:t>Spis literatury (alfabetyczny) </a:t>
            </a:r>
            <a:r>
              <a:rPr lang="pl-PL" i="1" dirty="0"/>
              <a:t>powinien zawierać </a:t>
            </a:r>
            <a:r>
              <a:rPr lang="pl-PL" b="1" i="1" dirty="0"/>
              <a:t>minimum 30 pozycji</a:t>
            </a:r>
            <a:r>
              <a:rPr lang="pl-PL" b="1" dirty="0"/>
              <a:t> </a:t>
            </a:r>
            <a:r>
              <a:rPr lang="pl-PL" dirty="0"/>
              <a:t>(</a:t>
            </a:r>
            <a:r>
              <a:rPr lang="pl-PL" i="1" dirty="0"/>
              <a:t>udział źródeł obcojęzycznych dla wszystkich typów </a:t>
            </a:r>
            <a:r>
              <a:rPr lang="pl-PL" i="1" dirty="0" smtClean="0"/>
              <a:t>projektów </a:t>
            </a:r>
            <a:r>
              <a:rPr lang="pl-PL" b="1" i="1" dirty="0" smtClean="0"/>
              <a:t>min</a:t>
            </a:r>
            <a:r>
              <a:rPr lang="pl-PL" b="1" i="1" dirty="0"/>
              <a:t>. 20%</a:t>
            </a:r>
            <a:r>
              <a:rPr lang="pl-PL" i="1" dirty="0"/>
              <a:t>)</a:t>
            </a:r>
            <a:r>
              <a:rPr lang="pl-PL" b="1" i="1" dirty="0"/>
              <a:t> </a:t>
            </a:r>
            <a:r>
              <a:rPr lang="pl-PL" b="1" i="1" dirty="0" smtClean="0"/>
              <a:t/>
            </a:r>
            <a:br>
              <a:rPr lang="pl-PL" b="1" i="1" dirty="0" smtClean="0"/>
            </a:br>
            <a:r>
              <a:rPr lang="pl-PL" i="1" dirty="0" smtClean="0"/>
              <a:t>w </a:t>
            </a:r>
            <a:r>
              <a:rPr lang="pl-PL" i="1" dirty="0"/>
              <a:t>tym:</a:t>
            </a:r>
            <a:endParaRPr lang="pl-PL" sz="2000" dirty="0"/>
          </a:p>
          <a:p>
            <a:pPr lvl="1"/>
            <a:r>
              <a:rPr lang="pl-PL" i="1" dirty="0" smtClean="0"/>
              <a:t>70</a:t>
            </a:r>
            <a:r>
              <a:rPr lang="pl-PL" i="1" dirty="0"/>
              <a:t>% publikacji naukowych</a:t>
            </a:r>
            <a:r>
              <a:rPr lang="pl-PL" i="1" dirty="0" smtClean="0"/>
              <a:t>,</a:t>
            </a:r>
            <a:endParaRPr lang="pl-PL" sz="2000" dirty="0"/>
          </a:p>
          <a:p>
            <a:pPr lvl="1"/>
            <a:r>
              <a:rPr lang="pl-PL" i="1" dirty="0"/>
              <a:t>max. 20% książek i </a:t>
            </a:r>
            <a:r>
              <a:rPr lang="pl-PL" i="1" dirty="0" smtClean="0"/>
              <a:t>podręczników</a:t>
            </a:r>
            <a:endParaRPr lang="pl-PL" sz="2000" dirty="0"/>
          </a:p>
          <a:p>
            <a:pPr lvl="1"/>
            <a:r>
              <a:rPr lang="pl-PL" i="1" dirty="0"/>
              <a:t>max. 10% stron www</a:t>
            </a:r>
            <a:endParaRPr lang="pl-PL" sz="1800" dirty="0"/>
          </a:p>
          <a:p>
            <a:pPr marL="0" indent="0">
              <a:buNone/>
            </a:pPr>
            <a:r>
              <a:rPr lang="pl-PL" dirty="0"/>
              <a:t> </a:t>
            </a:r>
            <a:endParaRPr lang="pl-PL" dirty="0" smtClean="0"/>
          </a:p>
          <a:p>
            <a:pPr marL="0" indent="0">
              <a:buNone/>
            </a:pPr>
            <a:r>
              <a:rPr lang="pl-PL" b="1" i="1" dirty="0" smtClean="0"/>
              <a:t>Sposób wpisywania pozycji literatury:</a:t>
            </a:r>
            <a:r>
              <a:rPr lang="pl-PL" dirty="0" smtClean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Costa </a:t>
            </a:r>
            <a:r>
              <a:rPr lang="pl-PL" dirty="0"/>
              <a:t>M. M., </a:t>
            </a:r>
            <a:r>
              <a:rPr lang="pl-PL" dirty="0" err="1"/>
              <a:t>Spínola</a:t>
            </a:r>
            <a:r>
              <a:rPr lang="pl-PL" dirty="0"/>
              <a:t>, M. P.,  </a:t>
            </a:r>
            <a:r>
              <a:rPr lang="pl-PL" dirty="0" err="1"/>
              <a:t>Prates</a:t>
            </a:r>
            <a:r>
              <a:rPr lang="pl-PL" dirty="0"/>
              <a:t>, J. A. 2024. </a:t>
            </a:r>
            <a:r>
              <a:rPr lang="en-US" dirty="0"/>
              <a:t>Microalgae as an alternative mineral source in poultry nutrition. Veterinary Sciences, 11(1), 44-48.</a:t>
            </a:r>
            <a:endParaRPr lang="pl-PL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Gheisar</a:t>
            </a:r>
            <a:r>
              <a:rPr lang="en-US" dirty="0"/>
              <a:t> M., Kim. M. 2018. </a:t>
            </a:r>
            <a:r>
              <a:rPr lang="en-US" dirty="0" err="1"/>
              <a:t>Phytobiotics</a:t>
            </a:r>
            <a:r>
              <a:rPr lang="en-US" dirty="0"/>
              <a:t> in poultry and swine nutrition – a review. The </a:t>
            </a:r>
            <a:r>
              <a:rPr lang="en-US" dirty="0" err="1"/>
              <a:t>Itali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Journal</a:t>
            </a:r>
            <a:r>
              <a:rPr lang="pl-PL" dirty="0"/>
              <a:t> of </a:t>
            </a:r>
            <a:r>
              <a:rPr lang="pl-PL" dirty="0" err="1"/>
              <a:t>Animal</a:t>
            </a:r>
            <a:r>
              <a:rPr lang="pl-PL" dirty="0"/>
              <a:t> Science, 17, 92-99</a:t>
            </a:r>
            <a:r>
              <a:rPr lang="pl-PL" dirty="0" smtClean="0"/>
              <a:t>.</a:t>
            </a:r>
            <a:r>
              <a:rPr lang="pl-PL" dirty="0"/>
              <a:t> </a:t>
            </a:r>
            <a:endParaRPr lang="pl-PL" sz="2000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Jamroz D. 2015. Żywienie zwierząt i paszoznawstwo. Wyd. PWN,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15-37</a:t>
            </a:r>
            <a:r>
              <a:rPr lang="pl-PL" dirty="0"/>
              <a:t>.</a:t>
            </a: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6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272" y="4941168"/>
            <a:ext cx="982728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313184" y="1844824"/>
            <a:ext cx="8229600" cy="453650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pl-PL" sz="6200" b="1" dirty="0"/>
              <a:t>Kierunek</a:t>
            </a:r>
            <a:endParaRPr lang="pl-PL" sz="6200" dirty="0"/>
          </a:p>
          <a:p>
            <a:pPr marL="0" indent="0" algn="ctr">
              <a:buNone/>
            </a:pPr>
            <a:r>
              <a:rPr lang="pl-PL" sz="6200" b="1" dirty="0"/>
              <a:t>………………………………………….. (20 pkt. )</a:t>
            </a:r>
            <a:endParaRPr lang="pl-PL" sz="6200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6200" b="1" dirty="0">
                <a:solidFill>
                  <a:srgbClr val="002060"/>
                </a:solidFill>
              </a:rPr>
              <a:t>Imię i Nazwisko (20 pkt)</a:t>
            </a:r>
            <a:endParaRPr lang="pl-PL" sz="6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sz="5500" b="1" dirty="0">
                <a:solidFill>
                  <a:srgbClr val="002060"/>
                </a:solidFill>
              </a:rPr>
              <a:t>Nr albumu    XXXXX  (18pkt</a:t>
            </a:r>
            <a:r>
              <a:rPr lang="pl-PL" sz="7500" b="1" dirty="0">
                <a:solidFill>
                  <a:srgbClr val="002060"/>
                </a:solidFill>
              </a:rPr>
              <a:t>)</a:t>
            </a:r>
            <a:endParaRPr lang="pl-PL" sz="75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6200" b="1" dirty="0">
                <a:solidFill>
                  <a:srgbClr val="006600"/>
                </a:solidFill>
              </a:rPr>
              <a:t>Tytuł projektu inżynierskiego/licencjackiego w języku polskim (20 pkt)</a:t>
            </a:r>
            <a:endParaRPr lang="pl-PL" sz="6200" dirty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pl-PL" sz="5500" b="1" dirty="0">
                <a:solidFill>
                  <a:srgbClr val="006600"/>
                </a:solidFill>
              </a:rPr>
              <a:t>Tytuł </a:t>
            </a:r>
            <a:r>
              <a:rPr lang="pl-PL" sz="6000" b="1" dirty="0">
                <a:solidFill>
                  <a:srgbClr val="006600"/>
                </a:solidFill>
              </a:rPr>
              <a:t>projektu inżynierskiego/licencjackiego</a:t>
            </a:r>
            <a:r>
              <a:rPr lang="pl-PL" sz="5500" b="1" dirty="0">
                <a:solidFill>
                  <a:srgbClr val="006600"/>
                </a:solidFill>
              </a:rPr>
              <a:t>  w języku angielskim (12 pkt)</a:t>
            </a:r>
            <a:endParaRPr lang="pl-PL" sz="5500" dirty="0">
              <a:solidFill>
                <a:srgbClr val="006600"/>
              </a:solidFill>
            </a:endParaRPr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sz="4600" b="1" dirty="0"/>
              <a:t>Projekt inżynierski/ licencjacki (15 pkt)</a:t>
            </a:r>
            <a:endParaRPr lang="pl-PL" sz="4600" dirty="0"/>
          </a:p>
          <a:p>
            <a:pPr marL="0" indent="0" algn="ctr">
              <a:buNone/>
            </a:pPr>
            <a:r>
              <a:rPr lang="pl-PL" sz="4600" b="1" dirty="0"/>
              <a:t>Opiekun seminarium dyplomowego …………… </a:t>
            </a:r>
            <a:endParaRPr lang="pl-PL" sz="4600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 algn="ctr">
              <a:buNone/>
            </a:pPr>
            <a:r>
              <a:rPr lang="pl-PL" b="1" dirty="0"/>
              <a:t> </a:t>
            </a: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6200" b="1" dirty="0"/>
              <a:t>Lublin 202… (20 pkt) </a:t>
            </a:r>
            <a:endParaRPr lang="pl-PL" sz="6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20417"/>
            <a:ext cx="7560840" cy="168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0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864096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Wprowadzenie merytoryczne (1)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864096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Wprowadzenie merytoryczne (2)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6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</a:rPr>
              <a:t>Cel projektu inżynierskiego/licencjackiego</a:t>
            </a:r>
            <a:br>
              <a:rPr lang="pl-PL" sz="3600" b="1" dirty="0">
                <a:solidFill>
                  <a:srgbClr val="002060"/>
                </a:solidFill>
              </a:rPr>
            </a:br>
            <a:r>
              <a:rPr lang="pl-PL" sz="3600" b="1" dirty="0">
                <a:solidFill>
                  <a:srgbClr val="002060"/>
                </a:solidFill>
              </a:rPr>
              <a:t>(zagadnienia problemowego)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7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400" b="1" dirty="0">
                <a:solidFill>
                  <a:srgbClr val="002060"/>
                </a:solidFill>
              </a:rPr>
              <a:t>Założenia metodyczne projektu inżynierskiego/ licencjackiego </a:t>
            </a:r>
            <a:br>
              <a:rPr lang="pl-PL" sz="3400" b="1" dirty="0">
                <a:solidFill>
                  <a:srgbClr val="002060"/>
                </a:solidFill>
              </a:rPr>
            </a:br>
            <a:r>
              <a:rPr lang="pl-PL" sz="3400" b="1" dirty="0">
                <a:solidFill>
                  <a:srgbClr val="002060"/>
                </a:solidFill>
              </a:rPr>
              <a:t>(zagadnienia problemowego)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97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</a:rPr>
              <a:t>Opis projektu inżynierskiego / opracowanie zagadnienia problemowego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97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Sposób opisu schematów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Opis tekstowy schematu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Schemat autorski, np.:</a:t>
            </a:r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82244933"/>
              </p:ext>
            </p:extLst>
          </p:nvPr>
        </p:nvGraphicFramePr>
        <p:xfrm>
          <a:off x="4932040" y="2204864"/>
          <a:ext cx="3744416" cy="3498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Sposób opisu tabel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>
                <a:solidFill>
                  <a:srgbClr val="002060"/>
                </a:solidFill>
              </a:rPr>
              <a:t>Tabela 1. Bioaktywne substancje w surowcach roślinnych</a:t>
            </a:r>
          </a:p>
          <a:p>
            <a:pPr marL="0" indent="0">
              <a:buNone/>
            </a:pPr>
            <a:endParaRPr lang="pl-PL" sz="2800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386468"/>
              </p:ext>
            </p:extLst>
          </p:nvPr>
        </p:nvGraphicFramePr>
        <p:xfrm>
          <a:off x="1115616" y="2348880"/>
          <a:ext cx="6744072" cy="3210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0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63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74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Substancje bioaktywne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Surowce roślinne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Właściwości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Bibliografia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8914">
                <a:tc>
                  <a:txBody>
                    <a:bodyPr/>
                    <a:lstStyle/>
                    <a:p>
                      <a:r>
                        <a:rPr lang="pl-PL" sz="1800" dirty="0" err="1"/>
                        <a:t>Astaksantyna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Ryby, algi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Przeciwutleniające, przeciwbólowe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[1, 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8914">
                <a:tc>
                  <a:txBody>
                    <a:bodyPr/>
                    <a:lstStyle/>
                    <a:p>
                      <a:r>
                        <a:rPr lang="pl-PL" sz="1800" dirty="0"/>
                        <a:t>Kwercetyna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Owoce i  warzywa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Przeciwzapalne, przeciwnowotworowe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/>
                        <a:t>[2, 5, 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891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891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97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6877054" cy="4470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Sposób umieszczania rycin / zdjęć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>
                <a:solidFill>
                  <a:srgbClr val="002060"/>
                </a:solidFill>
              </a:rPr>
              <a:t>Rycina 1. Składniki bioaktywne w surowcach roślinnych </a:t>
            </a:r>
            <a:br>
              <a:rPr lang="pl-PL" sz="2800" dirty="0">
                <a:solidFill>
                  <a:srgbClr val="002060"/>
                </a:solidFill>
              </a:rPr>
            </a:br>
            <a:r>
              <a:rPr lang="pl-PL" sz="2800" dirty="0">
                <a:solidFill>
                  <a:srgbClr val="002060"/>
                </a:solidFill>
              </a:rPr>
              <a:t>[3, 6]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91" y="4581127"/>
            <a:ext cx="1150785" cy="224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9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131</Words>
  <Application>Microsoft Office PowerPoint</Application>
  <PresentationFormat>Pokaz na ekranie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Wprowadzenie merytoryczne (1)</vt:lpstr>
      <vt:lpstr>Wprowadzenie merytoryczne (2)</vt:lpstr>
      <vt:lpstr>Cel projektu inżynierskiego/licencjackiego (zagadnienia problemowego)</vt:lpstr>
      <vt:lpstr>Założenia metodyczne projektu inżynierskiego/ licencjackiego  (zagadnienia problemowego)</vt:lpstr>
      <vt:lpstr>Opis projektu inżynierskiego / opracowanie zagadnienia problemowego</vt:lpstr>
      <vt:lpstr>Sposób opisu schematów</vt:lpstr>
      <vt:lpstr>Sposób opisu tabel</vt:lpstr>
      <vt:lpstr>Sposób umieszczania rycin / zdjęć</vt:lpstr>
      <vt:lpstr>Podsumowanie</vt:lpstr>
      <vt:lpstr>Bibliografia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UNIWERSYTET PRZYRODNICZY w LUBLINIE (28 pkt.) WYDZIAŁ NAUK O ZWIERZĘTACH I BIOGOSPODARKI</dc:title>
  <dc:creator>user</dc:creator>
  <cp:lastModifiedBy>up</cp:lastModifiedBy>
  <cp:revision>19</cp:revision>
  <dcterms:created xsi:type="dcterms:W3CDTF">2021-10-11T19:29:39Z</dcterms:created>
  <dcterms:modified xsi:type="dcterms:W3CDTF">2025-05-13T09:51:05Z</dcterms:modified>
</cp:coreProperties>
</file>